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aleway"/>
      <p:regular r:id="rId65"/>
      <p:bold r:id="rId66"/>
      <p:italic r:id="rId67"/>
      <p:boldItalic r:id="rId68"/>
    </p:embeddedFont>
    <p:embeddedFont>
      <p:font typeface="Lato"/>
      <p:regular r:id="rId69"/>
      <p:bold r:id="rId70"/>
      <p:italic r:id="rId71"/>
      <p:boldItalic r:id="rId72"/>
    </p:embeddedFont>
    <p:embeddedFont>
      <p:font typeface="Helvetica Neue"/>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da_Lovelac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a84b85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a84b85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[2020: just about 1 minute over in total; first half: 50-55 min]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[2021: 90 min; 15-min break; first half: 59 min]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[2022: 85 min; 15-min break]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[2023: 89 min; 15-min break]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304fc7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304fc7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Who knows who this lady is?</a:t>
            </a:r>
            <a:endParaRPr/>
          </a:p>
          <a:p>
            <a:pPr indent="-317500" lvl="0" marL="457200" rtl="0" algn="l">
              <a:spcBef>
                <a:spcPts val="0"/>
              </a:spcBef>
              <a:spcAft>
                <a:spcPts val="0"/>
              </a:spcAft>
              <a:buSzPts val="1400"/>
              <a:buChar char="-"/>
            </a:pPr>
            <a:r>
              <a:rPr lang="en"/>
              <a:t>She is </a:t>
            </a:r>
            <a:r>
              <a:rPr lang="en" u="sng">
                <a:solidFill>
                  <a:schemeClr val="hlink"/>
                </a:solidFill>
                <a:hlinkClick r:id="rId2"/>
              </a:rPr>
              <a:t>Ada Lovelace</a:t>
            </a:r>
            <a:r>
              <a:rPr lang="en"/>
              <a:t>, the world’s first computer programmer, early 19th century</a:t>
            </a:r>
            <a:endParaRPr/>
          </a:p>
          <a:p>
            <a:pPr indent="-317500" lvl="0" marL="457200" rtl="0" algn="l">
              <a:spcBef>
                <a:spcPts val="0"/>
              </a:spcBef>
              <a:spcAft>
                <a:spcPts val="0"/>
              </a:spcAft>
              <a:buClr>
                <a:schemeClr val="dk1"/>
              </a:buClr>
              <a:buSzPts val="1400"/>
              <a:buChar char="-"/>
            </a:pPr>
            <a:r>
              <a:rPr lang="en">
                <a:solidFill>
                  <a:schemeClr val="dk1"/>
                </a:solidFill>
              </a:rPr>
              <a:t>Good old days… sigh. We all know what has happened since then…</a:t>
            </a:r>
            <a:endParaRPr>
              <a:solidFill>
                <a:schemeClr val="dk1"/>
              </a:solidFill>
            </a:endParaRPr>
          </a:p>
          <a:p>
            <a:pPr indent="-317500" lvl="0" marL="457200" rtl="0" algn="l">
              <a:spcBef>
                <a:spcPts val="0"/>
              </a:spcBef>
              <a:spcAft>
                <a:spcPts val="0"/>
              </a:spcAft>
              <a:buSzPts val="1400"/>
              <a:buChar char="-"/>
            </a:pPr>
            <a:r>
              <a:rPr lang="en"/>
              <a:t>In honor of the good old days,</a:t>
            </a:r>
            <a:r>
              <a:rPr lang="en"/>
              <a:t> let’s call the course “Ada”, not “A-D-A”</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ef3b5b2d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ef3b5b2d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In fact, t</a:t>
            </a:r>
            <a:r>
              <a:rPr lang="en">
                <a:solidFill>
                  <a:schemeClr val="dk1"/>
                </a:solidFill>
              </a:rPr>
              <a:t>o honor Ada Lovelace’s achievements, she has a place in the very heart of EPFL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304fc7f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304fc7f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bullet about one week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a8f761e6_1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a8f761e6_1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49bcf1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49bcf1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Deliverables scheduled such that there’s at most 1 thing at any point (no overlaps)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Teams: there will be mechanism to report freeloaders (red button); taken very seriously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Button must be pressed early on, so we can sort out the situation on time. The button is not intended as a post-hoc grade improvement!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04d7fa7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04d7fa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03399bc1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03399bc1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7304fc7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7304fc7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6ff7f58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6ff7f58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ef3b5b2d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ef3b5b2d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66b1e349_3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66b1e349_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03399b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03399b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using own dataset: need to convince us that it’s feasible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a84b85e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a84b85e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Nice side effects:</a:t>
            </a:r>
            <a:endParaRPr/>
          </a:p>
          <a:p>
            <a:pPr indent="-317500" lvl="1" marL="914400" rtl="0" algn="l">
              <a:spcBef>
                <a:spcPts val="0"/>
              </a:spcBef>
              <a:spcAft>
                <a:spcPts val="0"/>
              </a:spcAft>
              <a:buSzPts val="1400"/>
              <a:buChar char="-"/>
            </a:pPr>
            <a:r>
              <a:rPr lang="en"/>
              <a:t>Piggyback on GitHub timestamps for exact submission times</a:t>
            </a:r>
            <a:endParaRPr/>
          </a:p>
          <a:p>
            <a:pPr indent="-317500" lvl="1" marL="914400" rtl="0" algn="l">
              <a:spcBef>
                <a:spcPts val="0"/>
              </a:spcBef>
              <a:spcAft>
                <a:spcPts val="0"/>
              </a:spcAft>
              <a:buSzPts val="1400"/>
              <a:buChar char="-"/>
            </a:pPr>
            <a:r>
              <a:rPr lang="en"/>
              <a:t>Can recognize freeloading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304fc7f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304fc7f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04d7fa7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04d7fa7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0b72e81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0b72e81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0b72e81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0b72e81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304fc7f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304fc7f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67cb7154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67cb7154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304fc7f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7304fc7f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 not covered explicitly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ef3b5b2d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ef3b5b2d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your prior experience with Python? (Check all that apply.)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I have never programmed in Python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 I have programmed at least one line of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 I have done personal/class projects with Python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 I have used the Pandas library in Python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 I have used Jupyter notebooks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 I thought a Python was a snake, what the heck do you want from 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056269c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056269c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Stanford: internships at Google, Yahoo, Microsoft; worked closely with WMF</a:t>
            </a:r>
            <a:endParaRPr/>
          </a:p>
          <a:p>
            <a:pPr indent="-317500" lvl="0" marL="457200" rtl="0" algn="l">
              <a:spcBef>
                <a:spcPts val="0"/>
              </a:spcBef>
              <a:spcAft>
                <a:spcPts val="0"/>
              </a:spcAft>
              <a:buSzPts val="1400"/>
              <a:buChar char="-"/>
            </a:pPr>
            <a:r>
              <a:rPr lang="en"/>
              <a:t>All have changed logo -- and now even EPFL!</a:t>
            </a:r>
            <a:endParaRPr/>
          </a:p>
          <a:p>
            <a:pPr indent="0" lvl="0" marL="4572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04d7fa7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04d7fa7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Nearly everyone has taken the class, except me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a8f761e6_2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a8f761e6_2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team also includes YOU!</a:t>
            </a:r>
            <a:endParaRPr/>
          </a:p>
          <a:p>
            <a:pPr indent="-317500" lvl="0" marL="457200" rtl="0" algn="l">
              <a:spcBef>
                <a:spcPts val="0"/>
              </a:spcBef>
              <a:spcAft>
                <a:spcPts val="0"/>
              </a:spcAft>
              <a:buSzPts val="1400"/>
              <a:buChar char="-"/>
            </a:pPr>
            <a:r>
              <a:rPr lang="en"/>
              <a:t>Although (and because!) this class is big, we want you to participate</a:t>
            </a:r>
            <a:endParaRPr/>
          </a:p>
          <a:p>
            <a:pPr indent="-317500" lvl="0" marL="457200" rtl="0" algn="l">
              <a:spcBef>
                <a:spcPts val="0"/>
              </a:spcBef>
              <a:spcAft>
                <a:spcPts val="0"/>
              </a:spcAft>
              <a:buSzPts val="1400"/>
              <a:buChar char="-"/>
            </a:pPr>
            <a:r>
              <a:rPr lang="en"/>
              <a:t>… </a:t>
            </a:r>
            <a:endParaRPr/>
          </a:p>
          <a:p>
            <a:pPr indent="0" lvl="0" marL="45720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42072d567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2072d567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take feedback seriously, have changed multiple things in response to feedback</a:t>
            </a:r>
            <a:endParaRPr/>
          </a:p>
          <a:p>
            <a:pPr indent="-317500" lvl="0" marL="457200" rtl="0" algn="l">
              <a:spcBef>
                <a:spcPts val="0"/>
              </a:spcBef>
              <a:spcAft>
                <a:spcPts val="0"/>
              </a:spcAft>
              <a:buSzPts val="1400"/>
              <a:buChar char="-"/>
            </a:pPr>
            <a:r>
              <a:rPr lang="en"/>
              <a:t>Not always implementable in same year; see it as a multigenerational contract</a:t>
            </a:r>
            <a:endParaRPr/>
          </a:p>
          <a:p>
            <a:pPr indent="-317500" lvl="0" marL="457200" rtl="0" algn="l">
              <a:spcBef>
                <a:spcPts val="0"/>
              </a:spcBef>
              <a:spcAft>
                <a:spcPts val="0"/>
              </a:spcAft>
              <a:buSzPts val="1400"/>
              <a:buChar char="-"/>
            </a:pPr>
            <a:r>
              <a:rPr lang="en"/>
              <a:t>Feedback not the only way in which we try to improve the class (p.t.o.)</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04d7fa79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804d7fa7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04d7fa79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04d7fa79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0c31b30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0c31b30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years ago…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0c31b30f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0c31b30f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Ok, so data scientist is the sexiest job of the 21st century -- but why should you become a data scientist now? [CLICK]</a:t>
            </a:r>
            <a:endParaRPr>
              <a:solidFill>
                <a:schemeClr val="dk1"/>
              </a:solidFill>
            </a:endParaRPr>
          </a:p>
          <a:p>
            <a:pPr indent="-317500" lvl="0" marL="457200" rtl="0" algn="l">
              <a:spcBef>
                <a:spcPts val="0"/>
              </a:spcBef>
              <a:spcAft>
                <a:spcPts val="0"/>
              </a:spcAft>
              <a:buSzPts val="1400"/>
              <a:buChar char="-"/>
            </a:pPr>
            <a:r>
              <a:rPr lang="en"/>
              <a:t>Because if you wait much longer, it might be too late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a8f761e6_1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a8f761e6_1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7304fc7f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7304fc7f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more data now</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a8f761e6_1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a8f761e6_1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Some scientists have always been collecting huge amounts of data, e.g., astronomy</a:t>
            </a:r>
            <a:endParaRPr/>
          </a:p>
          <a:p>
            <a:pPr indent="-317500" lvl="0" marL="457200" rtl="0" algn="l">
              <a:spcBef>
                <a:spcPts val="0"/>
              </a:spcBef>
              <a:spcAft>
                <a:spcPts val="0"/>
              </a:spcAft>
              <a:buSzPts val="1400"/>
              <a:buChar char="-"/>
            </a:pPr>
            <a:r>
              <a:rPr lang="en"/>
              <a:t>Now:</a:t>
            </a:r>
            <a:endParaRPr/>
          </a:p>
          <a:p>
            <a:pPr indent="-317500" lvl="1" marL="914400" rtl="0" algn="l">
              <a:spcBef>
                <a:spcPts val="0"/>
              </a:spcBef>
              <a:spcAft>
                <a:spcPts val="0"/>
              </a:spcAft>
              <a:buSzPts val="1400"/>
              <a:buChar char="-"/>
            </a:pPr>
            <a:r>
              <a:rPr lang="en"/>
              <a:t>Everyone does</a:t>
            </a:r>
            <a:endParaRPr/>
          </a:p>
          <a:p>
            <a:pPr indent="-317500" lvl="1" marL="914400" rtl="0" algn="l">
              <a:spcBef>
                <a:spcPts val="0"/>
              </a:spcBef>
              <a:spcAft>
                <a:spcPts val="0"/>
              </a:spcAft>
              <a:buSzPts val="1400"/>
              <a:buChar char="-"/>
            </a:pPr>
            <a:r>
              <a:rPr lang="en"/>
              <a:t>much more variety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056269c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056269c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Also: ADA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7304fc7f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7304fc7f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Different from typical ML approach, which starts from algorithm, uses data at the very end for validation</a:t>
            </a:r>
            <a:endParaRPr/>
          </a:p>
          <a:p>
            <a:pPr indent="-317500" lvl="0" marL="457200" rtl="0" algn="l">
              <a:spcBef>
                <a:spcPts val="0"/>
              </a:spcBef>
              <a:spcAft>
                <a:spcPts val="0"/>
              </a:spcAft>
              <a:buSzPts val="1400"/>
              <a:buChar char="-"/>
            </a:pPr>
            <a:r>
              <a:rPr lang="en"/>
              <a:t>Here we start from data, and keep it in the loop all the time, as our first-class citizen</a:t>
            </a:r>
            <a:endParaRPr/>
          </a:p>
          <a:p>
            <a:pPr indent="-317500" lvl="0" marL="457200" rtl="0" algn="l">
              <a:spcBef>
                <a:spcPts val="0"/>
              </a:spcBef>
              <a:spcAft>
                <a:spcPts val="0"/>
              </a:spcAft>
              <a:buSzPts val="1400"/>
              <a:buChar char="-"/>
            </a:pPr>
            <a:r>
              <a:rPr lang="en"/>
              <a:t>[diagram] -- data science also a meta science (how to do science when you have tons of data?)</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7304fc7f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7304fc7f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7304fc7f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7304fc7f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304fc7f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304fc7f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7304fc7f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7304fc7f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only science is changed by data -- the whole world is</a:t>
            </a:r>
            <a:endParaRPr/>
          </a:p>
          <a:p>
            <a:pPr indent="-317500" lvl="0" marL="457200" rtl="0" algn="l">
              <a:spcBef>
                <a:spcPts val="0"/>
              </a:spcBef>
              <a:spcAft>
                <a:spcPts val="0"/>
              </a:spcAft>
              <a:buSzPts val="1400"/>
              <a:buChar char="-"/>
            </a:pPr>
            <a:r>
              <a:rPr lang="en"/>
              <a:t>Economical aspects: … </a:t>
            </a:r>
            <a:endParaRPr/>
          </a:p>
          <a:p>
            <a:pPr indent="-317500" lvl="0" marL="457200" rtl="0" algn="l">
              <a:spcBef>
                <a:spcPts val="0"/>
              </a:spcBef>
              <a:spcAft>
                <a:spcPts val="0"/>
              </a:spcAft>
              <a:buSzPts val="1400"/>
              <a:buChar char="-"/>
            </a:pPr>
            <a:r>
              <a:rPr lang="en"/>
              <a:t>oil/data is often hard to obtain; precious; but both need to be refined, into plastic/fuel/medicine or insights/products</a:t>
            </a:r>
            <a:endParaRPr/>
          </a:p>
          <a:p>
            <a:pPr indent="-317500" lvl="0" marL="457200" rtl="0" algn="l">
              <a:spcBef>
                <a:spcPts val="0"/>
              </a:spcBef>
              <a:spcAft>
                <a:spcPts val="0"/>
              </a:spcAft>
              <a:buSzPts val="1400"/>
              <a:buChar char="-"/>
            </a:pPr>
            <a:r>
              <a:rPr lang="en"/>
              <a:t>Value comes only from insights (downstream product, as with oil)</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7304fc7f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7304fc7f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ef3b5b2d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ef3b5b2d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also becomes increasingly </a:t>
            </a:r>
            <a:r>
              <a:rPr lang="en"/>
              <a:t>important</a:t>
            </a:r>
            <a:r>
              <a:rPr lang="en"/>
              <a:t> to understand the societies we live in</a:t>
            </a:r>
            <a:endParaRPr/>
          </a:p>
          <a:p>
            <a:pPr indent="0" lvl="0" marL="0" rtl="0" algn="l">
              <a:spcBef>
                <a:spcPts val="0"/>
              </a:spcBef>
              <a:spcAft>
                <a:spcPts val="0"/>
              </a:spcAft>
              <a:buNone/>
            </a:pPr>
            <a:r>
              <a:rPr lang="en"/>
              <a:t>E.g., t</a:t>
            </a:r>
            <a:r>
              <a:rPr lang="en"/>
              <a:t>he public perception is that politics in recent year has become less respectful, more negative and less fact based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ef3b5b2d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ef3b5b2d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 the US, for instance, in 2019, pew research found that 85% of americans found that news coverage had become more negative (among other things)...</a:t>
            </a:r>
            <a:endParaRPr/>
          </a:p>
          <a:p>
            <a:pPr indent="-317500" lvl="0" marL="457200" rtl="0" algn="l">
              <a:spcBef>
                <a:spcPts val="0"/>
              </a:spcBef>
              <a:spcAft>
                <a:spcPts val="0"/>
              </a:spcAft>
              <a:buSzPts val="1400"/>
              <a:buChar char="●"/>
            </a:pPr>
            <a:r>
              <a:rPr lang="en"/>
              <a:t>In work done in my lab we asked whether these subjective impressions reflect the true state of US political discourse.</a:t>
            </a:r>
            <a:endParaRPr/>
          </a:p>
          <a:p>
            <a:pPr indent="-317500" lvl="0" marL="457200" rtl="0" algn="l">
              <a:spcBef>
                <a:spcPts val="0"/>
              </a:spcBef>
              <a:spcAft>
                <a:spcPts val="0"/>
              </a:spcAft>
              <a:buSzPts val="1400"/>
              <a:buChar char="●"/>
            </a:pPr>
            <a:r>
              <a:rPr lang="en"/>
              <a:t>ADA will teach you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ef3b5b2d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fef3b5b2d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Handling data: used a massive dataset of 235M quotes extracted from raw news text and automatically attributed to speakers of those quotes – noisy dataset. The student who created the dataset spent more than half of this MS thesis on dataset cleaning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ef3b5b2d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ef3b5b2d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how much info is shown: Trump moves to the fore, and at the same time quotes become more negative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a8f761e6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a8f761e6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Collector’s mind</a:t>
            </a:r>
            <a:endParaRPr/>
          </a:p>
          <a:p>
            <a:pPr indent="-317500" lvl="0" marL="457200" rtl="0" algn="l">
              <a:spcBef>
                <a:spcPts val="0"/>
              </a:spcBef>
              <a:spcAft>
                <a:spcPts val="0"/>
              </a:spcAft>
              <a:buSzPts val="1400"/>
              <a:buChar char="-"/>
            </a:pPr>
            <a:r>
              <a:rPr lang="en"/>
              <a:t>Coasters: rich, structured data; Excel spreadsheet</a:t>
            </a:r>
            <a:endParaRPr/>
          </a:p>
          <a:p>
            <a:pPr indent="-317500" lvl="0" marL="457200" rtl="0" algn="l">
              <a:spcBef>
                <a:spcPts val="0"/>
              </a:spcBef>
              <a:spcAft>
                <a:spcPts val="0"/>
              </a:spcAft>
              <a:buSzPts val="1400"/>
              <a:buChar char="-"/>
            </a:pPr>
            <a:r>
              <a:rPr lang="en"/>
              <a:t>Early adopter of Internet within community: advantage</a:t>
            </a:r>
            <a:endParaRPr/>
          </a:p>
          <a:p>
            <a:pPr indent="-317500" lvl="0" marL="457200" rtl="0" algn="l">
              <a:spcBef>
                <a:spcPts val="0"/>
              </a:spcBef>
              <a:spcAft>
                <a:spcPts val="0"/>
              </a:spcAft>
              <a:buSzPts val="1400"/>
              <a:buChar char="-"/>
            </a:pPr>
            <a:r>
              <a:rPr lang="en"/>
              <a:t>Spamming people by scraping email addresses (by hand, writing them on a piece of paper)</a:t>
            </a:r>
            <a:endParaRPr/>
          </a:p>
          <a:p>
            <a:pPr indent="-317500" lvl="0" marL="457200" rtl="0" algn="l">
              <a:spcBef>
                <a:spcPts val="0"/>
              </a:spcBef>
              <a:spcAft>
                <a:spcPts val="0"/>
              </a:spcAft>
              <a:buSzPts val="1400"/>
              <a:buChar char="-"/>
            </a:pPr>
            <a:r>
              <a:rPr lang="en"/>
              <a:t>Did stupid parts of data science, in a stupid way</a:t>
            </a:r>
            <a:endParaRPr/>
          </a:p>
          <a:p>
            <a:pPr indent="-317500" lvl="0" marL="457200" rtl="0" algn="l">
              <a:spcBef>
                <a:spcPts val="0"/>
              </a:spcBef>
              <a:spcAft>
                <a:spcPts val="0"/>
              </a:spcAft>
              <a:buSzPts val="1400"/>
              <a:buChar char="-"/>
            </a:pPr>
            <a:r>
              <a:rPr lang="en"/>
              <a:t>But not ashamed of it: Vapnik anecdote</a:t>
            </a:r>
            <a:endParaRPr/>
          </a:p>
          <a:p>
            <a:pPr indent="-317500" lvl="0" marL="457200" rtl="0" algn="l">
              <a:spcBef>
                <a:spcPts val="0"/>
              </a:spcBef>
              <a:spcAft>
                <a:spcPts val="0"/>
              </a:spcAft>
              <a:buSzPts val="1400"/>
              <a:buChar char="-"/>
            </a:pPr>
            <a:r>
              <a:rPr lang="en"/>
              <a:t>I sold my entire collection (thousands of coasters) for a fistful of dollars before moving from Germany to Canada,</a:t>
            </a:r>
            <a:endParaRPr/>
          </a:p>
          <a:p>
            <a:pPr indent="-317500" lvl="0" marL="457200" rtl="0" algn="l">
              <a:spcBef>
                <a:spcPts val="0"/>
              </a:spcBef>
              <a:spcAft>
                <a:spcPts val="0"/>
              </a:spcAft>
              <a:buSzPts val="1400"/>
              <a:buChar char="-"/>
            </a:pPr>
            <a:r>
              <a:rPr lang="en"/>
              <a:t>but to this day, my collector’s mind plays a role in my research: warm fuzzy feeling when good dataset is obtained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ef3b5b2d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fef3b5b2d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an intuitive way of describing data. But is the effect real or could it have been produced by chance?</a:t>
            </a:r>
            <a:endParaRPr/>
          </a:p>
          <a:p>
            <a:pPr indent="0" lvl="0" marL="0" rtl="0" algn="l">
              <a:spcBef>
                <a:spcPts val="0"/>
              </a:spcBef>
              <a:spcAft>
                <a:spcPts val="0"/>
              </a:spcAft>
              <a:buNone/>
            </a:pPr>
            <a:r>
              <a:rPr lang="en"/>
              <a:t>→ The Q of statistical signif (p.t.o.)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ef3b5b2d2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ef3b5b2d2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quantify significance is via regression analysis</a:t>
            </a:r>
            <a:endParaRPr/>
          </a:p>
          <a:p>
            <a:pPr indent="0" lvl="0" marL="0" rtl="0" algn="l">
              <a:spcBef>
                <a:spcPts val="0"/>
              </a:spcBef>
              <a:spcAft>
                <a:spcPts val="0"/>
              </a:spcAft>
              <a:buNone/>
            </a:pPr>
            <a:r>
              <a:rPr lang="en"/>
              <a:t>Allows us to determine whether there really is a jump in June 2015, or whether it’s but a figment of the imagination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ef3b5b2d2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ef3b5b2d2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fef3b5b2d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fef3b5b2d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ef3b5b2d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fef3b5b2d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ef3b5b2d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ef3b5b2d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ef3b5b2d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ef3b5b2d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ef3b5b2d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ef3b5b2d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a8f761e6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a8f761e6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Exercise 0 will be uploaded Thu morning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42072d567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2072d567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a8f761e6_1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a8f761e6_1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a8f761e6_1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a8f761e6_1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Semester projects: motivated and top-notch students always welcome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304fc7f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304fc7f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was Bob West’s personal take on data science</a:t>
            </a:r>
            <a:endParaRPr/>
          </a:p>
          <a:p>
            <a:pPr indent="-317500" lvl="0" marL="457200" rtl="0" algn="l">
              <a:spcBef>
                <a:spcPts val="0"/>
              </a:spcBef>
              <a:spcAft>
                <a:spcPts val="0"/>
              </a:spcAft>
              <a:buSzPts val="1400"/>
              <a:buChar char="-"/>
            </a:pPr>
            <a:r>
              <a:rPr lang="en"/>
              <a:t>Let’s quickly look at a more objective definition, from WP (you’ll notice, I love WP!)</a:t>
            </a:r>
            <a:endParaRPr/>
          </a:p>
          <a:p>
            <a:pPr indent="-317500" lvl="0" marL="457200" rtl="0" algn="l">
              <a:spcBef>
                <a:spcPts val="0"/>
              </a:spcBef>
              <a:spcAft>
                <a:spcPts val="0"/>
              </a:spcAft>
              <a:buSzPts val="1400"/>
              <a:buChar char="-"/>
            </a:pPr>
            <a:r>
              <a:rPr lang="en"/>
              <a:t>(1) we’ll cover all of these!</a:t>
            </a:r>
            <a:endParaRPr/>
          </a:p>
          <a:p>
            <a:pPr indent="-317500" lvl="0" marL="457200" rtl="0" algn="l">
              <a:spcBef>
                <a:spcPts val="0"/>
              </a:spcBef>
              <a:spcAft>
                <a:spcPts val="0"/>
              </a:spcAft>
              <a:buSzPts val="1400"/>
              <a:buChar char="-"/>
            </a:pPr>
            <a:r>
              <a:rPr lang="en"/>
              <a:t>(2) Attendees from all schools of EPFL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304fc7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304fc7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cxnSp>
        <p:nvCxnSpPr>
          <p:cNvPr id="55" name="Google Shape;55;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6" name="Google Shape;56;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57" name="Google Shape;57;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8" name="Google Shape;58;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64" name="Google Shape;64;p1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4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rtl="0" algn="l">
              <a:spcBef>
                <a:spcPts val="56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rtl="0" algn="l">
              <a:spcBef>
                <a:spcPts val="48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81000" lvl="5" marL="27432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6pPr>
            <a:lvl7pPr indent="-381000" lvl="6" marL="32004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7pPr>
            <a:lvl8pPr indent="-381000" lvl="7" marL="36576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8pPr>
            <a:lvl9pPr indent="-381000" lvl="8" marL="4114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9pPr>
          </a:lstStyle>
          <a:p/>
        </p:txBody>
      </p:sp>
      <p:sp>
        <p:nvSpPr>
          <p:cNvPr id="65" name="Google Shape;65;p13"/>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Helvetica Neue"/>
              <a:buNone/>
              <a:defRPr sz="5200">
                <a:latin typeface="Helvetica Neue"/>
                <a:ea typeface="Helvetica Neue"/>
                <a:cs typeface="Helvetica Neue"/>
                <a:sym typeface="Helvetica Neue"/>
              </a:defRPr>
            </a:lvl1pPr>
            <a:lvl2pPr lvl="1" rtl="0" algn="ctr">
              <a:spcBef>
                <a:spcPts val="0"/>
              </a:spcBef>
              <a:spcAft>
                <a:spcPts val="0"/>
              </a:spcAft>
              <a:buSzPts val="5200"/>
              <a:buFont typeface="Helvetica Neue"/>
              <a:buNone/>
              <a:defRPr sz="5200">
                <a:latin typeface="Helvetica Neue"/>
                <a:ea typeface="Helvetica Neue"/>
                <a:cs typeface="Helvetica Neue"/>
                <a:sym typeface="Helvetica Neue"/>
              </a:defRPr>
            </a:lvl2pPr>
            <a:lvl3pPr lvl="2" rtl="0" algn="ctr">
              <a:spcBef>
                <a:spcPts val="0"/>
              </a:spcBef>
              <a:spcAft>
                <a:spcPts val="0"/>
              </a:spcAft>
              <a:buSzPts val="5200"/>
              <a:buFont typeface="Helvetica Neue"/>
              <a:buNone/>
              <a:defRPr sz="5200">
                <a:latin typeface="Helvetica Neue"/>
                <a:ea typeface="Helvetica Neue"/>
                <a:cs typeface="Helvetica Neue"/>
                <a:sym typeface="Helvetica Neue"/>
              </a:defRPr>
            </a:lvl3pPr>
            <a:lvl4pPr lvl="3" rtl="0" algn="ctr">
              <a:spcBef>
                <a:spcPts val="0"/>
              </a:spcBef>
              <a:spcAft>
                <a:spcPts val="0"/>
              </a:spcAft>
              <a:buSzPts val="5200"/>
              <a:buFont typeface="Helvetica Neue"/>
              <a:buNone/>
              <a:defRPr sz="5200">
                <a:latin typeface="Helvetica Neue"/>
                <a:ea typeface="Helvetica Neue"/>
                <a:cs typeface="Helvetica Neue"/>
                <a:sym typeface="Helvetica Neue"/>
              </a:defRPr>
            </a:lvl4pPr>
            <a:lvl5pPr lvl="4" rtl="0" algn="ctr">
              <a:spcBef>
                <a:spcPts val="0"/>
              </a:spcBef>
              <a:spcAft>
                <a:spcPts val="0"/>
              </a:spcAft>
              <a:buSzPts val="5200"/>
              <a:buFont typeface="Helvetica Neue"/>
              <a:buNone/>
              <a:defRPr sz="5200">
                <a:latin typeface="Helvetica Neue"/>
                <a:ea typeface="Helvetica Neue"/>
                <a:cs typeface="Helvetica Neue"/>
                <a:sym typeface="Helvetica Neue"/>
              </a:defRPr>
            </a:lvl5pPr>
            <a:lvl6pPr lvl="5" rtl="0" algn="ctr">
              <a:spcBef>
                <a:spcPts val="0"/>
              </a:spcBef>
              <a:spcAft>
                <a:spcPts val="0"/>
              </a:spcAft>
              <a:buSzPts val="5200"/>
              <a:buFont typeface="Helvetica Neue"/>
              <a:buNone/>
              <a:defRPr sz="5200">
                <a:latin typeface="Helvetica Neue"/>
                <a:ea typeface="Helvetica Neue"/>
                <a:cs typeface="Helvetica Neue"/>
                <a:sym typeface="Helvetica Neue"/>
              </a:defRPr>
            </a:lvl6pPr>
            <a:lvl7pPr lvl="6" rtl="0" algn="ctr">
              <a:spcBef>
                <a:spcPts val="0"/>
              </a:spcBef>
              <a:spcAft>
                <a:spcPts val="0"/>
              </a:spcAft>
              <a:buSzPts val="5200"/>
              <a:buFont typeface="Helvetica Neue"/>
              <a:buNone/>
              <a:defRPr sz="5200">
                <a:latin typeface="Helvetica Neue"/>
                <a:ea typeface="Helvetica Neue"/>
                <a:cs typeface="Helvetica Neue"/>
                <a:sym typeface="Helvetica Neue"/>
              </a:defRPr>
            </a:lvl7pPr>
            <a:lvl8pPr lvl="7" rtl="0" algn="ctr">
              <a:spcBef>
                <a:spcPts val="0"/>
              </a:spcBef>
              <a:spcAft>
                <a:spcPts val="0"/>
              </a:spcAft>
              <a:buSzPts val="5200"/>
              <a:buFont typeface="Helvetica Neue"/>
              <a:buNone/>
              <a:defRPr sz="5200">
                <a:latin typeface="Helvetica Neue"/>
                <a:ea typeface="Helvetica Neue"/>
                <a:cs typeface="Helvetica Neue"/>
                <a:sym typeface="Helvetica Neue"/>
              </a:defRPr>
            </a:lvl8pPr>
            <a:lvl9pPr lvl="8" rtl="0" algn="ctr">
              <a:spcBef>
                <a:spcPts val="0"/>
              </a:spcBef>
              <a:spcAft>
                <a:spcPts val="0"/>
              </a:spcAft>
              <a:buSzPts val="5200"/>
              <a:buFont typeface="Helvetica Neue"/>
              <a:buNone/>
              <a:defRPr sz="5200">
                <a:latin typeface="Helvetica Neue"/>
                <a:ea typeface="Helvetica Neue"/>
                <a:cs typeface="Helvetica Neue"/>
                <a:sym typeface="Helvetica Neue"/>
              </a:defRPr>
            </a:lvl9pPr>
          </a:lstStyle>
          <a:p/>
        </p:txBody>
      </p:sp>
      <p:sp>
        <p:nvSpPr>
          <p:cNvPr id="72" name="Google Shape;72;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Helvetica Neue"/>
              <a:buNone/>
              <a:defRPr sz="3600">
                <a:latin typeface="Helvetica Neue"/>
                <a:ea typeface="Helvetica Neue"/>
                <a:cs typeface="Helvetica Neue"/>
                <a:sym typeface="Helvetica Neue"/>
              </a:defRPr>
            </a:lvl1pPr>
            <a:lvl2pPr lvl="1" rtl="0" algn="ctr">
              <a:spcBef>
                <a:spcPts val="0"/>
              </a:spcBef>
              <a:spcAft>
                <a:spcPts val="0"/>
              </a:spcAft>
              <a:buSzPts val="3600"/>
              <a:buFont typeface="Helvetica Neue"/>
              <a:buNone/>
              <a:defRPr sz="3600">
                <a:latin typeface="Helvetica Neue"/>
                <a:ea typeface="Helvetica Neue"/>
                <a:cs typeface="Helvetica Neue"/>
                <a:sym typeface="Helvetica Neue"/>
              </a:defRPr>
            </a:lvl2pPr>
            <a:lvl3pPr lvl="2" rtl="0" algn="ctr">
              <a:spcBef>
                <a:spcPts val="0"/>
              </a:spcBef>
              <a:spcAft>
                <a:spcPts val="0"/>
              </a:spcAft>
              <a:buSzPts val="3600"/>
              <a:buFont typeface="Helvetica Neue"/>
              <a:buNone/>
              <a:defRPr sz="3600">
                <a:latin typeface="Helvetica Neue"/>
                <a:ea typeface="Helvetica Neue"/>
                <a:cs typeface="Helvetica Neue"/>
                <a:sym typeface="Helvetica Neue"/>
              </a:defRPr>
            </a:lvl3pPr>
            <a:lvl4pPr lvl="3" rtl="0" algn="ctr">
              <a:spcBef>
                <a:spcPts val="0"/>
              </a:spcBef>
              <a:spcAft>
                <a:spcPts val="0"/>
              </a:spcAft>
              <a:buSzPts val="3600"/>
              <a:buFont typeface="Helvetica Neue"/>
              <a:buNone/>
              <a:defRPr sz="3600">
                <a:latin typeface="Helvetica Neue"/>
                <a:ea typeface="Helvetica Neue"/>
                <a:cs typeface="Helvetica Neue"/>
                <a:sym typeface="Helvetica Neue"/>
              </a:defRPr>
            </a:lvl4pPr>
            <a:lvl5pPr lvl="4" rtl="0" algn="ctr">
              <a:spcBef>
                <a:spcPts val="0"/>
              </a:spcBef>
              <a:spcAft>
                <a:spcPts val="0"/>
              </a:spcAft>
              <a:buSzPts val="3600"/>
              <a:buFont typeface="Helvetica Neue"/>
              <a:buNone/>
              <a:defRPr sz="3600">
                <a:latin typeface="Helvetica Neue"/>
                <a:ea typeface="Helvetica Neue"/>
                <a:cs typeface="Helvetica Neue"/>
                <a:sym typeface="Helvetica Neue"/>
              </a:defRPr>
            </a:lvl5pPr>
            <a:lvl6pPr lvl="5" rtl="0" algn="ctr">
              <a:spcBef>
                <a:spcPts val="0"/>
              </a:spcBef>
              <a:spcAft>
                <a:spcPts val="0"/>
              </a:spcAft>
              <a:buSzPts val="3600"/>
              <a:buFont typeface="Helvetica Neue"/>
              <a:buNone/>
              <a:defRPr sz="3600">
                <a:latin typeface="Helvetica Neue"/>
                <a:ea typeface="Helvetica Neue"/>
                <a:cs typeface="Helvetica Neue"/>
                <a:sym typeface="Helvetica Neue"/>
              </a:defRPr>
            </a:lvl6pPr>
            <a:lvl7pPr lvl="6" rtl="0" algn="ctr">
              <a:spcBef>
                <a:spcPts val="0"/>
              </a:spcBef>
              <a:spcAft>
                <a:spcPts val="0"/>
              </a:spcAft>
              <a:buSzPts val="3600"/>
              <a:buFont typeface="Helvetica Neue"/>
              <a:buNone/>
              <a:defRPr sz="3600">
                <a:latin typeface="Helvetica Neue"/>
                <a:ea typeface="Helvetica Neue"/>
                <a:cs typeface="Helvetica Neue"/>
                <a:sym typeface="Helvetica Neue"/>
              </a:defRPr>
            </a:lvl7pPr>
            <a:lvl8pPr lvl="7" rtl="0" algn="ctr">
              <a:spcBef>
                <a:spcPts val="0"/>
              </a:spcBef>
              <a:spcAft>
                <a:spcPts val="0"/>
              </a:spcAft>
              <a:buSzPts val="3600"/>
              <a:buFont typeface="Helvetica Neue"/>
              <a:buNone/>
              <a:defRPr sz="3600">
                <a:latin typeface="Helvetica Neue"/>
                <a:ea typeface="Helvetica Neue"/>
                <a:cs typeface="Helvetica Neue"/>
                <a:sym typeface="Helvetica Neue"/>
              </a:defRPr>
            </a:lvl8pPr>
            <a:lvl9pPr lvl="8" rtl="0" algn="ctr">
              <a:spcBef>
                <a:spcPts val="0"/>
              </a:spcBef>
              <a:spcAft>
                <a:spcPts val="0"/>
              </a:spcAft>
              <a:buSzPts val="3600"/>
              <a:buFont typeface="Helvetica Neue"/>
              <a:buNone/>
              <a:defRPr sz="3600">
                <a:latin typeface="Helvetica Neue"/>
                <a:ea typeface="Helvetica Neue"/>
                <a:cs typeface="Helvetica Neue"/>
                <a:sym typeface="Helvetica Neue"/>
              </a:defRPr>
            </a:lvl9pPr>
          </a:lstStyle>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a:latin typeface="Helvetica Neue"/>
                <a:ea typeface="Helvetica Neue"/>
                <a:cs typeface="Helvetica Neue"/>
                <a:sym typeface="Helvetica Neu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rtl="0">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rtl="0">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a:latin typeface="Helvetica Neue"/>
                <a:ea typeface="Helvetica Neue"/>
                <a:cs typeface="Helvetica Neue"/>
                <a:sym typeface="Helvetica Neu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83" name="Google Shape;83;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04800" lvl="1" marL="914400" rtl="0">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rtl="0">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rtl="0">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rtl="0">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rtl="0">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rtl="0">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rtl="0">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rtl="0">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84" name="Google Shape;84;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04800" lvl="1" marL="914400" rtl="0">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rtl="0">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rtl="0">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rtl="0">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rtl="0">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rtl="0">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rtl="0">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rtl="0">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a:latin typeface="Helvetica Neue"/>
                <a:ea typeface="Helvetica Neue"/>
                <a:cs typeface="Helvetica Neue"/>
                <a:sym typeface="Helvetica Neu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88" name="Google Shape;8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91" name="Google Shape;91;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Helvetica Neue"/>
              <a:buChar char="●"/>
              <a:defRPr sz="1200">
                <a:latin typeface="Helvetica Neue"/>
                <a:ea typeface="Helvetica Neue"/>
                <a:cs typeface="Helvetica Neue"/>
                <a:sym typeface="Helvetica Neue"/>
              </a:defRPr>
            </a:lvl1pPr>
            <a:lvl2pPr indent="-304800" lvl="1" marL="914400" rtl="0">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rtl="0">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rtl="0">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rtl="0">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rtl="0">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rtl="0">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rtl="0">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rtl="0">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92" name="Google Shape;9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Helvetica Neue"/>
              <a:buNone/>
              <a:defRPr sz="4800">
                <a:latin typeface="Helvetica Neue"/>
                <a:ea typeface="Helvetica Neue"/>
                <a:cs typeface="Helvetica Neue"/>
                <a:sym typeface="Helvetica Neue"/>
              </a:defRPr>
            </a:lvl1pPr>
            <a:lvl2pPr lvl="1" rtl="0">
              <a:spcBef>
                <a:spcPts val="0"/>
              </a:spcBef>
              <a:spcAft>
                <a:spcPts val="0"/>
              </a:spcAft>
              <a:buSzPts val="4800"/>
              <a:buFont typeface="Helvetica Neue"/>
              <a:buNone/>
              <a:defRPr sz="4800">
                <a:latin typeface="Helvetica Neue"/>
                <a:ea typeface="Helvetica Neue"/>
                <a:cs typeface="Helvetica Neue"/>
                <a:sym typeface="Helvetica Neue"/>
              </a:defRPr>
            </a:lvl2pPr>
            <a:lvl3pPr lvl="2" rtl="0">
              <a:spcBef>
                <a:spcPts val="0"/>
              </a:spcBef>
              <a:spcAft>
                <a:spcPts val="0"/>
              </a:spcAft>
              <a:buSzPts val="4800"/>
              <a:buFont typeface="Helvetica Neue"/>
              <a:buNone/>
              <a:defRPr sz="4800">
                <a:latin typeface="Helvetica Neue"/>
                <a:ea typeface="Helvetica Neue"/>
                <a:cs typeface="Helvetica Neue"/>
                <a:sym typeface="Helvetica Neue"/>
              </a:defRPr>
            </a:lvl3pPr>
            <a:lvl4pPr lvl="3" rtl="0">
              <a:spcBef>
                <a:spcPts val="0"/>
              </a:spcBef>
              <a:spcAft>
                <a:spcPts val="0"/>
              </a:spcAft>
              <a:buSzPts val="4800"/>
              <a:buFont typeface="Helvetica Neue"/>
              <a:buNone/>
              <a:defRPr sz="4800">
                <a:latin typeface="Helvetica Neue"/>
                <a:ea typeface="Helvetica Neue"/>
                <a:cs typeface="Helvetica Neue"/>
                <a:sym typeface="Helvetica Neue"/>
              </a:defRPr>
            </a:lvl4pPr>
            <a:lvl5pPr lvl="4" rtl="0">
              <a:spcBef>
                <a:spcPts val="0"/>
              </a:spcBef>
              <a:spcAft>
                <a:spcPts val="0"/>
              </a:spcAft>
              <a:buSzPts val="4800"/>
              <a:buFont typeface="Helvetica Neue"/>
              <a:buNone/>
              <a:defRPr sz="4800">
                <a:latin typeface="Helvetica Neue"/>
                <a:ea typeface="Helvetica Neue"/>
                <a:cs typeface="Helvetica Neue"/>
                <a:sym typeface="Helvetica Neue"/>
              </a:defRPr>
            </a:lvl5pPr>
            <a:lvl6pPr lvl="5" rtl="0">
              <a:spcBef>
                <a:spcPts val="0"/>
              </a:spcBef>
              <a:spcAft>
                <a:spcPts val="0"/>
              </a:spcAft>
              <a:buSzPts val="4800"/>
              <a:buFont typeface="Helvetica Neue"/>
              <a:buNone/>
              <a:defRPr sz="4800">
                <a:latin typeface="Helvetica Neue"/>
                <a:ea typeface="Helvetica Neue"/>
                <a:cs typeface="Helvetica Neue"/>
                <a:sym typeface="Helvetica Neue"/>
              </a:defRPr>
            </a:lvl6pPr>
            <a:lvl7pPr lvl="6" rtl="0">
              <a:spcBef>
                <a:spcPts val="0"/>
              </a:spcBef>
              <a:spcAft>
                <a:spcPts val="0"/>
              </a:spcAft>
              <a:buSzPts val="4800"/>
              <a:buFont typeface="Helvetica Neue"/>
              <a:buNone/>
              <a:defRPr sz="4800">
                <a:latin typeface="Helvetica Neue"/>
                <a:ea typeface="Helvetica Neue"/>
                <a:cs typeface="Helvetica Neue"/>
                <a:sym typeface="Helvetica Neue"/>
              </a:defRPr>
            </a:lvl7pPr>
            <a:lvl8pPr lvl="7" rtl="0">
              <a:spcBef>
                <a:spcPts val="0"/>
              </a:spcBef>
              <a:spcAft>
                <a:spcPts val="0"/>
              </a:spcAft>
              <a:buSzPts val="4800"/>
              <a:buFont typeface="Helvetica Neue"/>
              <a:buNone/>
              <a:defRPr sz="4800">
                <a:latin typeface="Helvetica Neue"/>
                <a:ea typeface="Helvetica Neue"/>
                <a:cs typeface="Helvetica Neue"/>
                <a:sym typeface="Helvetica Neue"/>
              </a:defRPr>
            </a:lvl8pPr>
            <a:lvl9pPr lvl="8" rtl="0">
              <a:spcBef>
                <a:spcPts val="0"/>
              </a:spcBef>
              <a:spcAft>
                <a:spcPts val="0"/>
              </a:spcAft>
              <a:buSzPts val="4800"/>
              <a:buFont typeface="Helvetica Neue"/>
              <a:buNone/>
              <a:defRPr sz="4800">
                <a:latin typeface="Helvetica Neue"/>
                <a:ea typeface="Helvetica Neue"/>
                <a:cs typeface="Helvetica Neue"/>
                <a:sym typeface="Helvetica Neue"/>
              </a:defRPr>
            </a:lvl9pPr>
          </a:lstStyle>
          <a:p/>
        </p:txBody>
      </p:sp>
      <p:sp>
        <p:nvSpPr>
          <p:cNvPr id="95" name="Google Shape;9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98" name="Google Shape;98;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Font typeface="Helvetica Neue"/>
              <a:buNone/>
              <a:defRPr sz="4200">
                <a:latin typeface="Helvetica Neue"/>
                <a:ea typeface="Helvetica Neue"/>
                <a:cs typeface="Helvetica Neue"/>
                <a:sym typeface="Helvetica Neue"/>
              </a:defRPr>
            </a:lvl1pPr>
            <a:lvl2pPr lvl="1" rtl="0" algn="ctr">
              <a:spcBef>
                <a:spcPts val="0"/>
              </a:spcBef>
              <a:spcAft>
                <a:spcPts val="0"/>
              </a:spcAft>
              <a:buSzPts val="4200"/>
              <a:buFont typeface="Helvetica Neue"/>
              <a:buNone/>
              <a:defRPr sz="4200">
                <a:latin typeface="Helvetica Neue"/>
                <a:ea typeface="Helvetica Neue"/>
                <a:cs typeface="Helvetica Neue"/>
                <a:sym typeface="Helvetica Neue"/>
              </a:defRPr>
            </a:lvl2pPr>
            <a:lvl3pPr lvl="2" rtl="0" algn="ctr">
              <a:spcBef>
                <a:spcPts val="0"/>
              </a:spcBef>
              <a:spcAft>
                <a:spcPts val="0"/>
              </a:spcAft>
              <a:buSzPts val="4200"/>
              <a:buFont typeface="Helvetica Neue"/>
              <a:buNone/>
              <a:defRPr sz="4200">
                <a:latin typeface="Helvetica Neue"/>
                <a:ea typeface="Helvetica Neue"/>
                <a:cs typeface="Helvetica Neue"/>
                <a:sym typeface="Helvetica Neue"/>
              </a:defRPr>
            </a:lvl3pPr>
            <a:lvl4pPr lvl="3" rtl="0" algn="ctr">
              <a:spcBef>
                <a:spcPts val="0"/>
              </a:spcBef>
              <a:spcAft>
                <a:spcPts val="0"/>
              </a:spcAft>
              <a:buSzPts val="4200"/>
              <a:buFont typeface="Helvetica Neue"/>
              <a:buNone/>
              <a:defRPr sz="4200">
                <a:latin typeface="Helvetica Neue"/>
                <a:ea typeface="Helvetica Neue"/>
                <a:cs typeface="Helvetica Neue"/>
                <a:sym typeface="Helvetica Neue"/>
              </a:defRPr>
            </a:lvl4pPr>
            <a:lvl5pPr lvl="4" rtl="0" algn="ctr">
              <a:spcBef>
                <a:spcPts val="0"/>
              </a:spcBef>
              <a:spcAft>
                <a:spcPts val="0"/>
              </a:spcAft>
              <a:buSzPts val="4200"/>
              <a:buFont typeface="Helvetica Neue"/>
              <a:buNone/>
              <a:defRPr sz="4200">
                <a:latin typeface="Helvetica Neue"/>
                <a:ea typeface="Helvetica Neue"/>
                <a:cs typeface="Helvetica Neue"/>
                <a:sym typeface="Helvetica Neue"/>
              </a:defRPr>
            </a:lvl5pPr>
            <a:lvl6pPr lvl="5" rtl="0" algn="ctr">
              <a:spcBef>
                <a:spcPts val="0"/>
              </a:spcBef>
              <a:spcAft>
                <a:spcPts val="0"/>
              </a:spcAft>
              <a:buSzPts val="4200"/>
              <a:buFont typeface="Helvetica Neue"/>
              <a:buNone/>
              <a:defRPr sz="4200">
                <a:latin typeface="Helvetica Neue"/>
                <a:ea typeface="Helvetica Neue"/>
                <a:cs typeface="Helvetica Neue"/>
                <a:sym typeface="Helvetica Neue"/>
              </a:defRPr>
            </a:lvl6pPr>
            <a:lvl7pPr lvl="6" rtl="0" algn="ctr">
              <a:spcBef>
                <a:spcPts val="0"/>
              </a:spcBef>
              <a:spcAft>
                <a:spcPts val="0"/>
              </a:spcAft>
              <a:buSzPts val="4200"/>
              <a:buFont typeface="Helvetica Neue"/>
              <a:buNone/>
              <a:defRPr sz="4200">
                <a:latin typeface="Helvetica Neue"/>
                <a:ea typeface="Helvetica Neue"/>
                <a:cs typeface="Helvetica Neue"/>
                <a:sym typeface="Helvetica Neue"/>
              </a:defRPr>
            </a:lvl7pPr>
            <a:lvl8pPr lvl="7" rtl="0" algn="ctr">
              <a:spcBef>
                <a:spcPts val="0"/>
              </a:spcBef>
              <a:spcAft>
                <a:spcPts val="0"/>
              </a:spcAft>
              <a:buSzPts val="4200"/>
              <a:buFont typeface="Helvetica Neue"/>
              <a:buNone/>
              <a:defRPr sz="4200">
                <a:latin typeface="Helvetica Neue"/>
                <a:ea typeface="Helvetica Neue"/>
                <a:cs typeface="Helvetica Neue"/>
                <a:sym typeface="Helvetica Neue"/>
              </a:defRPr>
            </a:lvl8pPr>
            <a:lvl9pPr lvl="8" rtl="0" algn="ctr">
              <a:spcBef>
                <a:spcPts val="0"/>
              </a:spcBef>
              <a:spcAft>
                <a:spcPts val="0"/>
              </a:spcAft>
              <a:buSzPts val="4200"/>
              <a:buFont typeface="Helvetica Neue"/>
              <a:buNone/>
              <a:defRPr sz="4200">
                <a:latin typeface="Helvetica Neue"/>
                <a:ea typeface="Helvetica Neue"/>
                <a:cs typeface="Helvetica Neue"/>
                <a:sym typeface="Helvetica Neue"/>
              </a:defRPr>
            </a:lvl9pPr>
          </a:lstStyle>
          <a:p/>
        </p:txBody>
      </p:sp>
      <p:sp>
        <p:nvSpPr>
          <p:cNvPr id="99" name="Google Shape;99;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1pPr>
            <a:lvl2pPr lvl="1"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2pPr>
            <a:lvl3pPr lvl="2"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3pPr>
            <a:lvl4pPr lvl="3"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4pPr>
            <a:lvl5pPr lvl="4"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5pPr>
            <a:lvl6pPr lvl="5"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6pPr>
            <a:lvl7pPr lvl="6"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7pPr>
            <a:lvl8pPr lvl="7"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8pPr>
            <a:lvl9pPr lvl="8" rt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9pPr>
          </a:lstStyle>
          <a:p/>
        </p:txBody>
      </p:sp>
      <p:sp>
        <p:nvSpPr>
          <p:cNvPr id="100" name="Google Shape;100;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rtl="0">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rtl="0">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01" name="Google Shape;10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Helvetica Neue"/>
              <a:buNone/>
              <a:defRPr>
                <a:latin typeface="Helvetica Neue"/>
                <a:ea typeface="Helvetica Neue"/>
                <a:cs typeface="Helvetica Neue"/>
                <a:sym typeface="Helvetica Neue"/>
              </a:defRPr>
            </a:lvl1pPr>
          </a:lstStyle>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Font typeface="Helvetica Neue"/>
              <a:buNone/>
              <a:defRPr sz="12000">
                <a:latin typeface="Helvetica Neue"/>
                <a:ea typeface="Helvetica Neue"/>
                <a:cs typeface="Helvetica Neue"/>
                <a:sym typeface="Helvetica Neue"/>
              </a:defRPr>
            </a:lvl1pPr>
            <a:lvl2pPr lvl="1" rtl="0" algn="ctr">
              <a:spcBef>
                <a:spcPts val="0"/>
              </a:spcBef>
              <a:spcAft>
                <a:spcPts val="0"/>
              </a:spcAft>
              <a:buSzPts val="12000"/>
              <a:buFont typeface="Helvetica Neue"/>
              <a:buNone/>
              <a:defRPr sz="12000">
                <a:latin typeface="Helvetica Neue"/>
                <a:ea typeface="Helvetica Neue"/>
                <a:cs typeface="Helvetica Neue"/>
                <a:sym typeface="Helvetica Neue"/>
              </a:defRPr>
            </a:lvl2pPr>
            <a:lvl3pPr lvl="2" rtl="0" algn="ctr">
              <a:spcBef>
                <a:spcPts val="0"/>
              </a:spcBef>
              <a:spcAft>
                <a:spcPts val="0"/>
              </a:spcAft>
              <a:buSzPts val="12000"/>
              <a:buFont typeface="Helvetica Neue"/>
              <a:buNone/>
              <a:defRPr sz="12000">
                <a:latin typeface="Helvetica Neue"/>
                <a:ea typeface="Helvetica Neue"/>
                <a:cs typeface="Helvetica Neue"/>
                <a:sym typeface="Helvetica Neue"/>
              </a:defRPr>
            </a:lvl3pPr>
            <a:lvl4pPr lvl="3" rtl="0" algn="ctr">
              <a:spcBef>
                <a:spcPts val="0"/>
              </a:spcBef>
              <a:spcAft>
                <a:spcPts val="0"/>
              </a:spcAft>
              <a:buSzPts val="12000"/>
              <a:buFont typeface="Helvetica Neue"/>
              <a:buNone/>
              <a:defRPr sz="12000">
                <a:latin typeface="Helvetica Neue"/>
                <a:ea typeface="Helvetica Neue"/>
                <a:cs typeface="Helvetica Neue"/>
                <a:sym typeface="Helvetica Neue"/>
              </a:defRPr>
            </a:lvl4pPr>
            <a:lvl5pPr lvl="4" rtl="0" algn="ctr">
              <a:spcBef>
                <a:spcPts val="0"/>
              </a:spcBef>
              <a:spcAft>
                <a:spcPts val="0"/>
              </a:spcAft>
              <a:buSzPts val="12000"/>
              <a:buFont typeface="Helvetica Neue"/>
              <a:buNone/>
              <a:defRPr sz="12000">
                <a:latin typeface="Helvetica Neue"/>
                <a:ea typeface="Helvetica Neue"/>
                <a:cs typeface="Helvetica Neue"/>
                <a:sym typeface="Helvetica Neue"/>
              </a:defRPr>
            </a:lvl5pPr>
            <a:lvl6pPr lvl="5" rtl="0" algn="ctr">
              <a:spcBef>
                <a:spcPts val="0"/>
              </a:spcBef>
              <a:spcAft>
                <a:spcPts val="0"/>
              </a:spcAft>
              <a:buSzPts val="12000"/>
              <a:buFont typeface="Helvetica Neue"/>
              <a:buNone/>
              <a:defRPr sz="12000">
                <a:latin typeface="Helvetica Neue"/>
                <a:ea typeface="Helvetica Neue"/>
                <a:cs typeface="Helvetica Neue"/>
                <a:sym typeface="Helvetica Neue"/>
              </a:defRPr>
            </a:lvl6pPr>
            <a:lvl7pPr lvl="6" rtl="0" algn="ctr">
              <a:spcBef>
                <a:spcPts val="0"/>
              </a:spcBef>
              <a:spcAft>
                <a:spcPts val="0"/>
              </a:spcAft>
              <a:buSzPts val="12000"/>
              <a:buFont typeface="Helvetica Neue"/>
              <a:buNone/>
              <a:defRPr sz="12000">
                <a:latin typeface="Helvetica Neue"/>
                <a:ea typeface="Helvetica Neue"/>
                <a:cs typeface="Helvetica Neue"/>
                <a:sym typeface="Helvetica Neue"/>
              </a:defRPr>
            </a:lvl7pPr>
            <a:lvl8pPr lvl="7" rtl="0" algn="ctr">
              <a:spcBef>
                <a:spcPts val="0"/>
              </a:spcBef>
              <a:spcAft>
                <a:spcPts val="0"/>
              </a:spcAft>
              <a:buSzPts val="12000"/>
              <a:buFont typeface="Helvetica Neue"/>
              <a:buNone/>
              <a:defRPr sz="12000">
                <a:latin typeface="Helvetica Neue"/>
                <a:ea typeface="Helvetica Neue"/>
                <a:cs typeface="Helvetica Neue"/>
                <a:sym typeface="Helvetica Neue"/>
              </a:defRPr>
            </a:lvl8pPr>
            <a:lvl9pPr lvl="8" rtl="0" algn="ctr">
              <a:spcBef>
                <a:spcPts val="0"/>
              </a:spcBef>
              <a:spcAft>
                <a:spcPts val="0"/>
              </a:spcAft>
              <a:buSzPts val="12000"/>
              <a:buFont typeface="Helvetica Neue"/>
              <a:buNone/>
              <a:defRPr sz="12000">
                <a:latin typeface="Helvetica Neue"/>
                <a:ea typeface="Helvetica Neue"/>
                <a:cs typeface="Helvetica Neue"/>
                <a:sym typeface="Helvetica Neue"/>
              </a:defRPr>
            </a:lvl9pPr>
          </a:lstStyle>
          <a:p>
            <a:r>
              <a:t>xx%</a:t>
            </a:r>
          </a:p>
        </p:txBody>
      </p:sp>
      <p:sp>
        <p:nvSpPr>
          <p:cNvPr id="107" name="Google Shape;107;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rtl="0" algn="ctr">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gn="ctr">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lgn="ctr">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gn="ctr">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rtl="0" algn="ctr">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lgn="ctr">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lgn="ctr">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lgn="ctr">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08" name="Google Shape;10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Helvetica Neue"/>
              <a:buNone/>
              <a:defRPr>
                <a:latin typeface="Helvetica Neue"/>
                <a:ea typeface="Helvetica Neue"/>
                <a:cs typeface="Helvetica Neue"/>
                <a:sym typeface="Helvetica Neue"/>
              </a:defRPr>
            </a:lvl1pPr>
            <a:lvl2pPr lvl="1">
              <a:spcBef>
                <a:spcPts val="0"/>
              </a:spcBef>
              <a:spcAft>
                <a:spcPts val="0"/>
              </a:spcAft>
              <a:buSzPts val="3000"/>
              <a:buFont typeface="Helvetica Neue"/>
              <a:buNone/>
              <a:defRPr>
                <a:latin typeface="Helvetica Neue"/>
                <a:ea typeface="Helvetica Neue"/>
                <a:cs typeface="Helvetica Neue"/>
                <a:sym typeface="Helvetica Neue"/>
              </a:defRPr>
            </a:lvl2pPr>
            <a:lvl3pPr lvl="2">
              <a:spcBef>
                <a:spcPts val="0"/>
              </a:spcBef>
              <a:spcAft>
                <a:spcPts val="0"/>
              </a:spcAft>
              <a:buSzPts val="3000"/>
              <a:buFont typeface="Helvetica Neue"/>
              <a:buNone/>
              <a:defRPr>
                <a:latin typeface="Helvetica Neue"/>
                <a:ea typeface="Helvetica Neue"/>
                <a:cs typeface="Helvetica Neue"/>
                <a:sym typeface="Helvetica Neue"/>
              </a:defRPr>
            </a:lvl3pPr>
            <a:lvl4pPr lvl="3">
              <a:spcBef>
                <a:spcPts val="0"/>
              </a:spcBef>
              <a:spcAft>
                <a:spcPts val="0"/>
              </a:spcAft>
              <a:buSzPts val="3000"/>
              <a:buFont typeface="Helvetica Neue"/>
              <a:buNone/>
              <a:defRPr>
                <a:latin typeface="Helvetica Neue"/>
                <a:ea typeface="Helvetica Neue"/>
                <a:cs typeface="Helvetica Neue"/>
                <a:sym typeface="Helvetica Neue"/>
              </a:defRPr>
            </a:lvl4pPr>
            <a:lvl5pPr lvl="4">
              <a:spcBef>
                <a:spcPts val="0"/>
              </a:spcBef>
              <a:spcAft>
                <a:spcPts val="0"/>
              </a:spcAft>
              <a:buSzPts val="3000"/>
              <a:buFont typeface="Helvetica Neue"/>
              <a:buNone/>
              <a:defRPr>
                <a:latin typeface="Helvetica Neue"/>
                <a:ea typeface="Helvetica Neue"/>
                <a:cs typeface="Helvetica Neue"/>
                <a:sym typeface="Helvetica Neue"/>
              </a:defRPr>
            </a:lvl5pPr>
            <a:lvl6pPr lvl="5">
              <a:spcBef>
                <a:spcPts val="0"/>
              </a:spcBef>
              <a:spcAft>
                <a:spcPts val="0"/>
              </a:spcAft>
              <a:buSzPts val="3000"/>
              <a:buFont typeface="Helvetica Neue"/>
              <a:buNone/>
              <a:defRPr>
                <a:latin typeface="Helvetica Neue"/>
                <a:ea typeface="Helvetica Neue"/>
                <a:cs typeface="Helvetica Neue"/>
                <a:sym typeface="Helvetica Neue"/>
              </a:defRPr>
            </a:lvl6pPr>
            <a:lvl7pPr lvl="6">
              <a:spcBef>
                <a:spcPts val="0"/>
              </a:spcBef>
              <a:spcAft>
                <a:spcPts val="0"/>
              </a:spcAft>
              <a:buSzPts val="3000"/>
              <a:buFont typeface="Helvetica Neue"/>
              <a:buNone/>
              <a:defRPr>
                <a:latin typeface="Helvetica Neue"/>
                <a:ea typeface="Helvetica Neue"/>
                <a:cs typeface="Helvetica Neue"/>
                <a:sym typeface="Helvetica Neue"/>
              </a:defRPr>
            </a:lvl7pPr>
            <a:lvl8pPr lvl="7">
              <a:spcBef>
                <a:spcPts val="0"/>
              </a:spcBef>
              <a:spcAft>
                <a:spcPts val="0"/>
              </a:spcAft>
              <a:buSzPts val="3000"/>
              <a:buFont typeface="Helvetica Neue"/>
              <a:buNone/>
              <a:defRPr>
                <a:latin typeface="Helvetica Neue"/>
                <a:ea typeface="Helvetica Neue"/>
                <a:cs typeface="Helvetica Neue"/>
                <a:sym typeface="Helvetica Neue"/>
              </a:defRPr>
            </a:lvl8pPr>
            <a:lvl9pPr lvl="8">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23" name="Google Shape;23;p4"/>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24" name="Google Shape;24;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cxnSp>
        <p:nvCxnSpPr>
          <p:cNvPr id="41" name="Google Shape;41;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3" name="Google Shape;43;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48" name="Google Shape;48;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0" name="Google Shape;50;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3" name="Google Shape;53;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8" name="Google Shape;6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9" name="Google Shape;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en.wikipedia.org/wiki/Ada_Lovelace" TargetMode="External"/><Relationship Id="rId4" Type="http://schemas.openxmlformats.org/officeDocument/2006/relationships/image" Target="../media/image9.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0" Type="http://schemas.openxmlformats.org/officeDocument/2006/relationships/hyperlink" Target="https://dlab.epfl.ch/teaching/fall2022/cs401/reports/" TargetMode="External"/><Relationship Id="rId11" Type="http://schemas.openxmlformats.org/officeDocument/2006/relationships/hyperlink" Target="https://github.com/epfl-ada/ADA-2019-Final-Exam" TargetMode="External"/><Relationship Id="rId10" Type="http://schemas.openxmlformats.org/officeDocument/2006/relationships/hyperlink" Target="https://github.com/epfl-ada/2018/tree/master/ada_final_exam" TargetMode="External"/><Relationship Id="rId21" Type="http://schemas.openxmlformats.org/officeDocument/2006/relationships/image" Target="../media/image22.png"/><Relationship Id="rId13" Type="http://schemas.openxmlformats.org/officeDocument/2006/relationships/hyperlink" Target="https://github.com/epfl-ada/2021/tree/master/Exam" TargetMode="External"/><Relationship Id="rId12" Type="http://schemas.openxmlformats.org/officeDocument/2006/relationships/hyperlink" Target="https://github.com/epfl-ada/2020/tree/master/Exam"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epfl-ada/2017/tree/master/ADA2017-Homeworks" TargetMode="External"/><Relationship Id="rId4" Type="http://schemas.openxmlformats.org/officeDocument/2006/relationships/hyperlink" Target="https://github.com/epfl-ada/2018/tree/master/ADA2018-Homework" TargetMode="External"/><Relationship Id="rId9" Type="http://schemas.openxmlformats.org/officeDocument/2006/relationships/hyperlink" Target="https://github.com/epfl-ada/2017/tree/master/Final" TargetMode="External"/><Relationship Id="rId15" Type="http://schemas.openxmlformats.org/officeDocument/2006/relationships/hyperlink" Target="https://dlab.epfl.ch/teaching/fall2017/cs401/reports/" TargetMode="External"/><Relationship Id="rId14" Type="http://schemas.openxmlformats.org/officeDocument/2006/relationships/hyperlink" Target="https://github.com/epfl-ada/2022/tree/master/Exam" TargetMode="External"/><Relationship Id="rId17" Type="http://schemas.openxmlformats.org/officeDocument/2006/relationships/hyperlink" Target="https://dlab.epfl.ch/teaching/fall2019/cs401/reports/" TargetMode="External"/><Relationship Id="rId16" Type="http://schemas.openxmlformats.org/officeDocument/2006/relationships/hyperlink" Target="https://dlab.epfl.ch/teaching/fall2018/cs401/reports/" TargetMode="External"/><Relationship Id="rId5" Type="http://schemas.openxmlformats.org/officeDocument/2006/relationships/hyperlink" Target="https://github.com/epfl-ada/2019/tree/master/Homework" TargetMode="External"/><Relationship Id="rId19" Type="http://schemas.openxmlformats.org/officeDocument/2006/relationships/hyperlink" Target="https://dlab.epfl.ch/teaching/fall2021/cs401/reports/" TargetMode="External"/><Relationship Id="rId6" Type="http://schemas.openxmlformats.org/officeDocument/2006/relationships/hyperlink" Target="https://github.com/epfl-ada/2020/tree/master/Homework" TargetMode="External"/><Relationship Id="rId18" Type="http://schemas.openxmlformats.org/officeDocument/2006/relationships/hyperlink" Target="https://dlab.epfl.ch/teaching/fall2020/cs401/reports/" TargetMode="External"/><Relationship Id="rId7" Type="http://schemas.openxmlformats.org/officeDocument/2006/relationships/hyperlink" Target="https://github.com/epfl-ada/2021/tree/master/Homework" TargetMode="External"/><Relationship Id="rId8" Type="http://schemas.openxmlformats.org/officeDocument/2006/relationships/hyperlink" Target="https://github.com/epfl-ada/2022/tree/main/Homework" TargetMode="External"/></Relationships>
</file>

<file path=ppt/slides/_rels/slide15.xml.rels><?xml version="1.0" encoding="UTF-8" standalone="yes"?><Relationships xmlns="http://schemas.openxmlformats.org/package/2006/relationships"><Relationship Id="rId20" Type="http://schemas.openxmlformats.org/officeDocument/2006/relationships/hyperlink" Target="https://dlab.epfl.ch/teaching/fall2022/cs401/reports/" TargetMode="External"/><Relationship Id="rId11" Type="http://schemas.openxmlformats.org/officeDocument/2006/relationships/hyperlink" Target="https://github.com/epfl-ada/ADA-2019-Final-Exam" TargetMode="External"/><Relationship Id="rId10" Type="http://schemas.openxmlformats.org/officeDocument/2006/relationships/hyperlink" Target="https://github.com/epfl-ada/2018/tree/master/ada_final_exam" TargetMode="External"/><Relationship Id="rId21" Type="http://schemas.openxmlformats.org/officeDocument/2006/relationships/image" Target="../media/image22.png"/><Relationship Id="rId13" Type="http://schemas.openxmlformats.org/officeDocument/2006/relationships/hyperlink" Target="https://github.com/epfl-ada/2021/tree/master/Exam" TargetMode="External"/><Relationship Id="rId12" Type="http://schemas.openxmlformats.org/officeDocument/2006/relationships/hyperlink" Target="https://github.com/epfl-ada/2020/tree/master/Exam"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epfl-ada/2017/tree/master/ADA2017-Homeworks" TargetMode="External"/><Relationship Id="rId4" Type="http://schemas.openxmlformats.org/officeDocument/2006/relationships/hyperlink" Target="https://github.com/epfl-ada/2018/tree/master/ADA2018-Homework" TargetMode="External"/><Relationship Id="rId9" Type="http://schemas.openxmlformats.org/officeDocument/2006/relationships/hyperlink" Target="https://github.com/epfl-ada/2017/tree/master/Final" TargetMode="External"/><Relationship Id="rId15" Type="http://schemas.openxmlformats.org/officeDocument/2006/relationships/hyperlink" Target="https://dlab.epfl.ch/teaching/fall2017/cs401/reports/" TargetMode="External"/><Relationship Id="rId14" Type="http://schemas.openxmlformats.org/officeDocument/2006/relationships/hyperlink" Target="https://github.com/epfl-ada/2022/tree/master/Exam" TargetMode="External"/><Relationship Id="rId17" Type="http://schemas.openxmlformats.org/officeDocument/2006/relationships/hyperlink" Target="https://dlab.epfl.ch/teaching/fall2019/cs401/reports/" TargetMode="External"/><Relationship Id="rId16" Type="http://schemas.openxmlformats.org/officeDocument/2006/relationships/hyperlink" Target="https://dlab.epfl.ch/teaching/fall2018/cs401/reports/" TargetMode="External"/><Relationship Id="rId5" Type="http://schemas.openxmlformats.org/officeDocument/2006/relationships/hyperlink" Target="https://github.com/epfl-ada/2019/tree/master/Homework" TargetMode="External"/><Relationship Id="rId19" Type="http://schemas.openxmlformats.org/officeDocument/2006/relationships/hyperlink" Target="https://dlab.epfl.ch/teaching/fall2021/cs401/reports/" TargetMode="External"/><Relationship Id="rId6" Type="http://schemas.openxmlformats.org/officeDocument/2006/relationships/hyperlink" Target="https://github.com/epfl-ada/2020/tree/master/Homework" TargetMode="External"/><Relationship Id="rId18" Type="http://schemas.openxmlformats.org/officeDocument/2006/relationships/hyperlink" Target="https://dlab.epfl.ch/teaching/fall2020/cs401/reports/" TargetMode="External"/><Relationship Id="rId7" Type="http://schemas.openxmlformats.org/officeDocument/2006/relationships/hyperlink" Target="https://github.com/epfl-ada/2021/tree/master/Homework" TargetMode="External"/><Relationship Id="rId8" Type="http://schemas.openxmlformats.org/officeDocument/2006/relationships/hyperlink" Target="https://github.com/epfl-ada/2022/tree/main/Home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ada.epfl.ch" TargetMode="External"/><Relationship Id="rId4" Type="http://schemas.openxmlformats.org/officeDocument/2006/relationships/hyperlink" Target="https://github.com/epfl-ada/2023" TargetMode="External"/><Relationship Id="rId9" Type="http://schemas.openxmlformats.org/officeDocument/2006/relationships/image" Target="../media/image3.png"/><Relationship Id="rId5" Type="http://schemas.openxmlformats.org/officeDocument/2006/relationships/hyperlink" Target="https://github.com/epfl-ada/2023" TargetMode="External"/><Relationship Id="rId6" Type="http://schemas.openxmlformats.org/officeDocument/2006/relationships/hyperlink" Target="https://github.com/epfl-ada/2023" TargetMode="External"/><Relationship Id="rId7" Type="http://schemas.openxmlformats.org/officeDocument/2006/relationships/hyperlink" Target="https://go.epfl.ch/ada2023-ed" TargetMode="External"/><Relationship Id="rId8" Type="http://schemas.openxmlformats.org/officeDocument/2006/relationships/hyperlink" Target="https://github.com/ADAEPF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lab.epfl.ch/teaching/fall2017/cs401/reports/" TargetMode="External"/><Relationship Id="rId4" Type="http://schemas.openxmlformats.org/officeDocument/2006/relationships/hyperlink" Target="https://dlab.epfl.ch/teaching/fall2018/cs401/reports/" TargetMode="External"/><Relationship Id="rId9" Type="http://schemas.openxmlformats.org/officeDocument/2006/relationships/hyperlink" Target="https://teamnerf.github.io/ADA_Data_Story/" TargetMode="External"/><Relationship Id="rId5" Type="http://schemas.openxmlformats.org/officeDocument/2006/relationships/hyperlink" Target="https://dlab.epfl.ch/teaching/fall2019/cs401/reports/" TargetMode="External"/><Relationship Id="rId6" Type="http://schemas.openxmlformats.org/officeDocument/2006/relationships/hyperlink" Target="https://dlab.epfl.ch/teaching/fall2020/cs401/reports/" TargetMode="External"/><Relationship Id="rId7" Type="http://schemas.openxmlformats.org/officeDocument/2006/relationships/hyperlink" Target="https://dlab.epfl.ch/teaching/fall2021/cs401/reports/" TargetMode="External"/><Relationship Id="rId8" Type="http://schemas.openxmlformats.org/officeDocument/2006/relationships/hyperlink" Target="https://dlab.epfl.ch/teaching/fall2022/cs401/repor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o.epfl.ch/ada2023-ed"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ediaspace.epfl.ch/media/CS401+Intro+to+lab+sessions/0_ozrb1qid/2936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lab.epfl.ch/teaching/fall2023/cs401/communication-guidelines/" TargetMode="External"/><Relationship Id="rId4" Type="http://schemas.openxmlformats.org/officeDocument/2006/relationships/hyperlink" Target="https://ada.epfl.ch"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forms.gle/kEX3asGKPKRFBhN2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jupyter.org/" TargetMode="External"/><Relationship Id="rId4" Type="http://schemas.openxmlformats.org/officeDocument/2006/relationships/hyperlink" Target="https://www.anaconda.com/" TargetMode="External"/><Relationship Id="rId9" Type="http://schemas.openxmlformats.org/officeDocument/2006/relationships/hyperlink" Target="https://github.com/epfl-ada/2023/tree/main/Homework/00%20-%20Optional%20Homework" TargetMode="External"/><Relationship Id="rId5" Type="http://schemas.openxmlformats.org/officeDocument/2006/relationships/hyperlink" Target="https://jupyterlab.readthedocs.io/en/stable/" TargetMode="External"/><Relationship Id="rId6" Type="http://schemas.openxmlformats.org/officeDocument/2006/relationships/hyperlink" Target="https://colab.research.google.com/notebooks/intro.ipynb" TargetMode="External"/><Relationship Id="rId7" Type="http://schemas.openxmlformats.org/officeDocument/2006/relationships/hyperlink" Target="https://www.epfl.ch/education/educational-initiatives/jupyter-notebooks-for-education/one-click-access-to-jupyter-notebooks-online-with-noto/" TargetMode="External"/><Relationship Id="rId8" Type="http://schemas.openxmlformats.org/officeDocument/2006/relationships/hyperlink" Target="https://github.com/epfl-ada/2023/tree/main/Exercises/00%20-%20Intro%20to%20Tool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web.speakup.info/room/join/66626" TargetMode="External"/><Relationship Id="rId4" Type="http://schemas.openxmlformats.org/officeDocument/2006/relationships/image" Target="../media/image25.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9.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8.png"/></Relationships>
</file>

<file path=ppt/slides/_rels/slide30.xml.rels><?xml version="1.0" encoding="UTF-8" standalone="yes"?><Relationships xmlns="http://schemas.openxmlformats.org/package/2006/relationships"><Relationship Id="rId20" Type="http://schemas.openxmlformats.org/officeDocument/2006/relationships/image" Target="../media/image33.jpg"/><Relationship Id="rId22" Type="http://schemas.openxmlformats.org/officeDocument/2006/relationships/image" Target="../media/image49.jpg"/><Relationship Id="rId21" Type="http://schemas.openxmlformats.org/officeDocument/2006/relationships/image" Target="../media/image70.jpg"/><Relationship Id="rId24" Type="http://schemas.openxmlformats.org/officeDocument/2006/relationships/image" Target="../media/image53.jpg"/><Relationship Id="rId23" Type="http://schemas.openxmlformats.org/officeDocument/2006/relationships/image" Target="../media/image51.jpg"/><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jpg"/><Relationship Id="rId4" Type="http://schemas.openxmlformats.org/officeDocument/2006/relationships/image" Target="../media/image31.png"/><Relationship Id="rId9" Type="http://schemas.openxmlformats.org/officeDocument/2006/relationships/image" Target="../media/image35.jpg"/><Relationship Id="rId26" Type="http://schemas.openxmlformats.org/officeDocument/2006/relationships/image" Target="../media/image46.jpg"/><Relationship Id="rId25" Type="http://schemas.openxmlformats.org/officeDocument/2006/relationships/image" Target="../media/image45.jpg"/><Relationship Id="rId28" Type="http://schemas.openxmlformats.org/officeDocument/2006/relationships/image" Target="../media/image50.png"/><Relationship Id="rId27" Type="http://schemas.openxmlformats.org/officeDocument/2006/relationships/image" Target="../media/image54.png"/><Relationship Id="rId5" Type="http://schemas.openxmlformats.org/officeDocument/2006/relationships/image" Target="../media/image41.jpg"/><Relationship Id="rId6" Type="http://schemas.openxmlformats.org/officeDocument/2006/relationships/image" Target="../media/image60.jpg"/><Relationship Id="rId7" Type="http://schemas.openxmlformats.org/officeDocument/2006/relationships/image" Target="../media/image69.jpg"/><Relationship Id="rId8" Type="http://schemas.openxmlformats.org/officeDocument/2006/relationships/image" Target="../media/image27.png"/><Relationship Id="rId11" Type="http://schemas.openxmlformats.org/officeDocument/2006/relationships/image" Target="../media/image32.jpg"/><Relationship Id="rId10" Type="http://schemas.openxmlformats.org/officeDocument/2006/relationships/image" Target="../media/image30.jpg"/><Relationship Id="rId13" Type="http://schemas.openxmlformats.org/officeDocument/2006/relationships/image" Target="../media/image47.png"/><Relationship Id="rId12" Type="http://schemas.openxmlformats.org/officeDocument/2006/relationships/image" Target="../media/image40.png"/><Relationship Id="rId15" Type="http://schemas.openxmlformats.org/officeDocument/2006/relationships/image" Target="../media/image71.jpg"/><Relationship Id="rId14" Type="http://schemas.openxmlformats.org/officeDocument/2006/relationships/image" Target="../media/image34.png"/><Relationship Id="rId17" Type="http://schemas.openxmlformats.org/officeDocument/2006/relationships/image" Target="../media/image37.jpg"/><Relationship Id="rId16" Type="http://schemas.openxmlformats.org/officeDocument/2006/relationships/image" Target="../media/image42.jpg"/><Relationship Id="rId19" Type="http://schemas.openxmlformats.org/officeDocument/2006/relationships/image" Target="../media/image43.jpg"/><Relationship Id="rId18"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o.epfl.ch/ada2023-lec1-feedbac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56.jpg"/><Relationship Id="rId4" Type="http://schemas.openxmlformats.org/officeDocument/2006/relationships/image" Target="../media/image65.jpg"/><Relationship Id="rId5" Type="http://schemas.openxmlformats.org/officeDocument/2006/relationships/image" Target="../media/image6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9.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72.png"/><Relationship Id="rId5" Type="http://schemas.openxmlformats.org/officeDocument/2006/relationships/hyperlink" Target="http://www.incompleteideas.net/IncIdeas/BitterLesson.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74.png"/><Relationship Id="rId5" Type="http://schemas.openxmlformats.org/officeDocument/2006/relationships/image" Target="../media/image68.png"/><Relationship Id="rId6"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epfl-dlab/Quotebank" TargetMode="External"/><Relationship Id="rId4" Type="http://schemas.openxmlformats.org/officeDocument/2006/relationships/hyperlink" Target="https://quotebank.dlab.tools/" TargetMode="External"/><Relationship Id="rId5"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9.png"/><Relationship Id="rId4" Type="http://schemas.openxmlformats.org/officeDocument/2006/relationships/image" Target="../media/image1.jp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www.nature.com/articles/s41598-023-36839-1" TargetMode="Externa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go.epfl.ch/ada2023-ed" TargetMode="External"/><Relationship Id="rId4" Type="http://schemas.openxmlformats.org/officeDocument/2006/relationships/hyperlink" Target="https://colab.research.google.com/notebooks/intro.ipynb" TargetMode="External"/><Relationship Id="rId5" Type="http://schemas.openxmlformats.org/officeDocument/2006/relationships/hyperlink" Target="https://www.epfl.ch/education/educational-initiatives/jupyter-notebooks-for-education/one-click-access-to-jupyter-notebooks-online-with-noto/" TargetMode="External"/><Relationship Id="rId6" Type="http://schemas.openxmlformats.org/officeDocument/2006/relationships/hyperlink" Target="https://github.com/epfl-ada/2023/tree/main/Exercises/00%20-%20Intro%20to%20Tools" TargetMode="External"/><Relationship Id="rId7"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go.epfl.ch/ada2023-lec1-feedbac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Data_analysis"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edu.epfl.ch/coursebook/en/machine-learning-CS-433" TargetMode="External"/><Relationship Id="rId4" Type="http://schemas.openxmlformats.org/officeDocument/2006/relationships/hyperlink" Target="http://edu.epfl.ch/coursebook/en/introduction-to-natural-language-processing-CS-431" TargetMode="External"/><Relationship Id="rId5" Type="http://schemas.openxmlformats.org/officeDocument/2006/relationships/hyperlink" Target="http://edu.epfl.ch/coursebook/en/distributed-information-systems-CS-423" TargetMode="External"/><Relationship Id="rId6" Type="http://schemas.openxmlformats.org/officeDocument/2006/relationships/hyperlink" Target="https://edu.epfl.ch/coursebook/en/data-visualization-COM-48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6"/>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a:t>
            </a:r>
            <a:r>
              <a:rPr b="1" lang="en" sz="4000">
                <a:latin typeface="Helvetica Neue"/>
                <a:ea typeface="Helvetica Neue"/>
                <a:cs typeface="Helvetica Neue"/>
                <a:sym typeface="Helvetica Neue"/>
              </a:rPr>
              <a:t>pplied Data Analysis (CS401)</a:t>
            </a:r>
            <a:endParaRPr b="1" sz="4000">
              <a:latin typeface="Helvetica Neue"/>
              <a:ea typeface="Helvetica Neue"/>
              <a:cs typeface="Helvetica Neue"/>
              <a:sym typeface="Helvetica Neue"/>
            </a:endParaRPr>
          </a:p>
        </p:txBody>
      </p:sp>
      <p:sp>
        <p:nvSpPr>
          <p:cNvPr id="117" name="Google Shape;117;p26"/>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pic>
        <p:nvPicPr>
          <p:cNvPr id="118" name="Google Shape;118;p26"/>
          <p:cNvPicPr preferRelativeResize="0"/>
          <p:nvPr/>
        </p:nvPicPr>
        <p:blipFill>
          <a:blip r:embed="rId3">
            <a:alphaModFix/>
          </a:blip>
          <a:stretch>
            <a:fillRect/>
          </a:stretch>
        </p:blipFill>
        <p:spPr>
          <a:xfrm>
            <a:off x="7817850" y="3860451"/>
            <a:ext cx="1228850" cy="1221900"/>
          </a:xfrm>
          <a:prstGeom prst="rect">
            <a:avLst/>
          </a:prstGeom>
          <a:noFill/>
          <a:ln>
            <a:noFill/>
          </a:ln>
        </p:spPr>
      </p:pic>
      <p:sp>
        <p:nvSpPr>
          <p:cNvPr id="119" name="Google Shape;119;p26"/>
          <p:cNvSpPr txBox="1"/>
          <p:nvPr/>
        </p:nvSpPr>
        <p:spPr>
          <a:xfrm>
            <a:off x="4911075" y="1443450"/>
            <a:ext cx="3877800" cy="20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 1</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Intro to ADA</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20 Sep 2023</a:t>
            </a:r>
            <a:endParaRPr b="1" sz="4000">
              <a:latin typeface="Helvetica Neue"/>
              <a:ea typeface="Helvetica Neue"/>
              <a:cs typeface="Helvetica Neue"/>
              <a:sym typeface="Helvetica Neue"/>
            </a:endParaRPr>
          </a:p>
        </p:txBody>
      </p:sp>
      <p:pic>
        <p:nvPicPr>
          <p:cNvPr descr="Screen Shot 2017-05-29 at 10.29.02 PM.png" id="120" name="Google Shape;120;p26"/>
          <p:cNvPicPr preferRelativeResize="0"/>
          <p:nvPr/>
        </p:nvPicPr>
        <p:blipFill>
          <a:blip r:embed="rId4">
            <a:alphaModFix/>
          </a:blip>
          <a:stretch>
            <a:fillRect/>
          </a:stretch>
        </p:blipFill>
        <p:spPr>
          <a:xfrm>
            <a:off x="735349" y="873025"/>
            <a:ext cx="3384251" cy="3388101"/>
          </a:xfrm>
          <a:prstGeom prst="rect">
            <a:avLst/>
          </a:prstGeom>
          <a:noFill/>
          <a:ln>
            <a:noFill/>
          </a:ln>
        </p:spPr>
      </p:pic>
      <p:pic>
        <p:nvPicPr>
          <p:cNvPr id="121" name="Google Shape;121;p26"/>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527475" y="274500"/>
            <a:ext cx="3092700" cy="25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Let’s abbreviate this course as </a:t>
            </a:r>
            <a:r>
              <a:rPr b="1" lang="en" sz="1800">
                <a:latin typeface="Helvetica Neue"/>
                <a:ea typeface="Helvetica Neue"/>
                <a:cs typeface="Helvetica Neue"/>
                <a:sym typeface="Helvetica Neue"/>
              </a:rPr>
              <a:t>Ada,</a:t>
            </a:r>
            <a:r>
              <a:rPr lang="en" sz="1800">
                <a:latin typeface="Helvetica Neue"/>
                <a:ea typeface="Helvetica Neue"/>
                <a:cs typeface="Helvetica Neue"/>
                <a:sym typeface="Helvetica Neue"/>
              </a:rPr>
              <a:t> not A-D-A, in honor of Ada Lovelace, “</a:t>
            </a:r>
            <a:r>
              <a:rPr lang="en" sz="1800">
                <a:latin typeface="Helvetica Neue"/>
                <a:ea typeface="Helvetica Neue"/>
                <a:cs typeface="Helvetica Neue"/>
                <a:sym typeface="Helvetica Neue"/>
              </a:rPr>
              <a:t>the world’s first computer programmer.”</a:t>
            </a:r>
            <a:endParaRPr sz="1800">
              <a:latin typeface="Helvetica Neue"/>
              <a:ea typeface="Helvetica Neue"/>
              <a:cs typeface="Helvetica Neue"/>
              <a:sym typeface="Helvetica Neue"/>
            </a:endParaRPr>
          </a:p>
          <a:p>
            <a:pPr indent="0" lvl="0" marL="0" rtl="0" algn="l">
              <a:spcBef>
                <a:spcPts val="1600"/>
              </a:spcBef>
              <a:spcAft>
                <a:spcPts val="1600"/>
              </a:spcAft>
              <a:buNone/>
            </a:pPr>
            <a:r>
              <a:rPr lang="en" sz="1800" u="sng">
                <a:solidFill>
                  <a:schemeClr val="hlink"/>
                </a:solidFill>
                <a:latin typeface="Helvetica Neue"/>
                <a:ea typeface="Helvetica Neue"/>
                <a:cs typeface="Helvetica Neue"/>
                <a:sym typeface="Helvetica Neue"/>
                <a:hlinkClick r:id="rId3"/>
              </a:rPr>
              <a:t>https://en.wikipedia.org/wiki/Ada_Lovelace</a:t>
            </a:r>
            <a:endParaRPr sz="1800">
              <a:latin typeface="Helvetica Neue"/>
              <a:ea typeface="Helvetica Neue"/>
              <a:cs typeface="Helvetica Neue"/>
              <a:sym typeface="Helvetica Neue"/>
            </a:endParaRPr>
          </a:p>
        </p:txBody>
      </p:sp>
      <p:pic>
        <p:nvPicPr>
          <p:cNvPr id="206" name="Google Shape;206;p35"/>
          <p:cNvPicPr preferRelativeResize="0"/>
          <p:nvPr/>
        </p:nvPicPr>
        <p:blipFill>
          <a:blip r:embed="rId4">
            <a:alphaModFix/>
          </a:blip>
          <a:stretch>
            <a:fillRect/>
          </a:stretch>
        </p:blipFill>
        <p:spPr>
          <a:xfrm>
            <a:off x="3976000" y="280213"/>
            <a:ext cx="4583076" cy="4583076"/>
          </a:xfrm>
          <a:prstGeom prst="rect">
            <a:avLst/>
          </a:prstGeom>
          <a:noFill/>
          <a:ln>
            <a:noFill/>
          </a:ln>
        </p:spPr>
      </p:pic>
      <p:sp>
        <p:nvSpPr>
          <p:cNvPr id="207" name="Google Shape;207;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5"/>
          <p:cNvPicPr preferRelativeResize="0"/>
          <p:nvPr/>
        </p:nvPicPr>
        <p:blipFill>
          <a:blip r:embed="rId5">
            <a:alphaModFix/>
          </a:blip>
          <a:stretch>
            <a:fillRect/>
          </a:stretch>
        </p:blipFill>
        <p:spPr>
          <a:xfrm>
            <a:off x="381000" y="2974500"/>
            <a:ext cx="2937119" cy="2016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6"/>
          <p:cNvPicPr preferRelativeResize="0"/>
          <p:nvPr/>
        </p:nvPicPr>
        <p:blipFill rotWithShape="1">
          <a:blip r:embed="rId3">
            <a:alphaModFix/>
          </a:blip>
          <a:srcRect b="3931" l="0" r="438" t="19720"/>
          <a:stretch/>
        </p:blipFill>
        <p:spPr>
          <a:xfrm>
            <a:off x="0" y="0"/>
            <a:ext cx="9144003" cy="5166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a:t>
            </a:r>
            <a:endParaRPr/>
          </a:p>
        </p:txBody>
      </p:sp>
      <p:sp>
        <p:nvSpPr>
          <p:cNvPr id="220" name="Google Shape;220;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7"/>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Handling data</a:t>
            </a:r>
            <a:endParaRPr sz="2100"/>
          </a:p>
          <a:p>
            <a:pPr indent="-361950" lvl="1" marL="914400" rtl="0" algn="l">
              <a:spcBef>
                <a:spcPts val="0"/>
              </a:spcBef>
              <a:spcAft>
                <a:spcPts val="0"/>
              </a:spcAft>
              <a:buSzPts val="2100"/>
              <a:buChar char="○"/>
            </a:pPr>
            <a:r>
              <a:rPr lang="en" sz="2100"/>
              <a:t>“Slicing and dicing”: obtaining, preparing, juggling data</a:t>
            </a:r>
            <a:endParaRPr sz="2100"/>
          </a:p>
          <a:p>
            <a:pPr indent="-361950" lvl="0" marL="457200" rtl="0" algn="l">
              <a:spcBef>
                <a:spcPts val="0"/>
              </a:spcBef>
              <a:spcAft>
                <a:spcPts val="0"/>
              </a:spcAft>
              <a:buSzPts val="2100"/>
              <a:buChar char="●"/>
            </a:pPr>
            <a:r>
              <a:rPr lang="en" sz="2100"/>
              <a:t>V</a:t>
            </a:r>
            <a:r>
              <a:rPr lang="en" sz="2100"/>
              <a:t>isualizing data</a:t>
            </a:r>
            <a:endParaRPr sz="2100"/>
          </a:p>
          <a:p>
            <a:pPr indent="-361950" lvl="1" marL="914400" rtl="0" algn="l">
              <a:spcBef>
                <a:spcPts val="0"/>
              </a:spcBef>
              <a:spcAft>
                <a:spcPts val="0"/>
              </a:spcAft>
              <a:buSzPts val="2100"/>
              <a:buChar char="○"/>
            </a:pPr>
            <a:r>
              <a:rPr lang="en" sz="2100"/>
              <a:t>Exploration of data, communication of results</a:t>
            </a:r>
            <a:endParaRPr sz="2100"/>
          </a:p>
          <a:p>
            <a:pPr indent="-361950" lvl="0" marL="457200" rtl="0" algn="l">
              <a:spcBef>
                <a:spcPts val="0"/>
              </a:spcBef>
              <a:spcAft>
                <a:spcPts val="0"/>
              </a:spcAft>
              <a:buSzPts val="2100"/>
              <a:buChar char="●"/>
            </a:pPr>
            <a:r>
              <a:rPr lang="en" sz="2100"/>
              <a:t>Describing data</a:t>
            </a:r>
            <a:endParaRPr sz="2100"/>
          </a:p>
          <a:p>
            <a:pPr indent="-361950" lvl="1" marL="914400" rtl="0" algn="l">
              <a:spcBef>
                <a:spcPts val="0"/>
              </a:spcBef>
              <a:spcAft>
                <a:spcPts val="0"/>
              </a:spcAft>
              <a:buSzPts val="2100"/>
              <a:buChar char="○"/>
            </a:pPr>
            <a:r>
              <a:rPr lang="en" sz="2100"/>
              <a:t>How to support (and be suspicious of) claims about data</a:t>
            </a:r>
            <a:endParaRPr sz="2100"/>
          </a:p>
          <a:p>
            <a:pPr indent="-361950" lvl="0" marL="457200" rtl="0" algn="l">
              <a:spcBef>
                <a:spcPts val="0"/>
              </a:spcBef>
              <a:spcAft>
                <a:spcPts val="0"/>
              </a:spcAft>
              <a:buSzPts val="2100"/>
              <a:buChar char="●"/>
            </a:pPr>
            <a:r>
              <a:rPr lang="en" sz="2100"/>
              <a:t>Regression analysis for disentangling data</a:t>
            </a:r>
            <a:endParaRPr sz="2100"/>
          </a:p>
          <a:p>
            <a:pPr indent="-361950" lvl="1" marL="914400" rtl="0" algn="l">
              <a:spcBef>
                <a:spcPts val="0"/>
              </a:spcBef>
              <a:spcAft>
                <a:spcPts val="0"/>
              </a:spcAft>
              <a:buSzPts val="2100"/>
              <a:buChar char="○"/>
            </a:pPr>
            <a:r>
              <a:rPr lang="en" sz="2100"/>
              <a:t>How to disentangle datasets with correlated variables</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1" marL="914400" rtl="0" algn="l">
              <a:spcBef>
                <a:spcPts val="0"/>
              </a:spcBef>
              <a:spcAft>
                <a:spcPts val="0"/>
              </a:spcAft>
              <a:buSzPts val="2100"/>
              <a:buChar char="○"/>
            </a:pPr>
            <a:r>
              <a:rPr lang="en" sz="2100"/>
              <a:t>How to deal with “found data”</a:t>
            </a:r>
            <a:endParaRPr sz="2100"/>
          </a:p>
          <a:p>
            <a:pPr indent="-361950" lvl="1" marL="914400" rtl="0" algn="l">
              <a:spcBef>
                <a:spcPts val="0"/>
              </a:spcBef>
              <a:spcAft>
                <a:spcPts val="0"/>
              </a:spcAft>
              <a:buSzPts val="2100"/>
              <a:buChar char="○"/>
            </a:pPr>
            <a:r>
              <a:rPr lang="en" sz="2100"/>
              <a:t>Correlation != causation</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a:t>
            </a:r>
            <a:r>
              <a:rPr lang="en"/>
              <a:t> (cont’d)</a:t>
            </a:r>
            <a:endParaRPr/>
          </a:p>
        </p:txBody>
      </p:sp>
      <p:sp>
        <p:nvSpPr>
          <p:cNvPr id="227" name="Google Shape;227;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8"/>
          <p:cNvSpPr txBox="1"/>
          <p:nvPr>
            <p:ph idx="1" type="body"/>
          </p:nvPr>
        </p:nvSpPr>
        <p:spPr>
          <a:xfrm>
            <a:off x="352700" y="9657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L</a:t>
            </a:r>
            <a:r>
              <a:rPr lang="en" sz="2100"/>
              <a:t>earning from data</a:t>
            </a:r>
            <a:endParaRPr sz="2100"/>
          </a:p>
          <a:p>
            <a:pPr indent="-361950" lvl="1" marL="914400" rtl="0" algn="l">
              <a:spcBef>
                <a:spcPts val="0"/>
              </a:spcBef>
              <a:spcAft>
                <a:spcPts val="0"/>
              </a:spcAft>
              <a:buSzPts val="2100"/>
              <a:buChar char="○"/>
            </a:pPr>
            <a:r>
              <a:rPr lang="en" sz="2100"/>
              <a:t>Supervised learning</a:t>
            </a:r>
            <a:endParaRPr sz="2100"/>
          </a:p>
          <a:p>
            <a:pPr indent="-361950" lvl="1" marL="914400" rtl="0" algn="l">
              <a:spcBef>
                <a:spcPts val="0"/>
              </a:spcBef>
              <a:spcAft>
                <a:spcPts val="0"/>
              </a:spcAft>
              <a:buSzPts val="2100"/>
              <a:buChar char="○"/>
            </a:pPr>
            <a:r>
              <a:rPr lang="en" sz="2100"/>
              <a:t>Unsupervised learning</a:t>
            </a:r>
            <a:endParaRPr sz="2100"/>
          </a:p>
          <a:p>
            <a:pPr indent="-361950" lvl="1" marL="914400" rtl="0" algn="l">
              <a:spcBef>
                <a:spcPts val="0"/>
              </a:spcBef>
              <a:spcAft>
                <a:spcPts val="0"/>
              </a:spcAft>
              <a:buSzPts val="2100"/>
              <a:buChar char="○"/>
            </a:pPr>
            <a:r>
              <a:rPr lang="en" sz="2100"/>
              <a:t>Applied aspects of machine learning</a:t>
            </a:r>
            <a:endParaRPr sz="2100"/>
          </a:p>
          <a:p>
            <a:pPr indent="-361950" lvl="0" marL="457200" rtl="0" algn="l">
              <a:spcBef>
                <a:spcPts val="0"/>
              </a:spcBef>
              <a:spcAft>
                <a:spcPts val="0"/>
              </a:spcAft>
              <a:buSzPts val="2100"/>
              <a:buChar char="●"/>
            </a:pPr>
            <a:r>
              <a:rPr lang="en" sz="2100"/>
              <a:t>Handling specific types of data</a:t>
            </a:r>
            <a:endParaRPr sz="2100"/>
          </a:p>
          <a:p>
            <a:pPr indent="-361950" lvl="1" marL="914400" rtl="0" algn="l">
              <a:spcBef>
                <a:spcPts val="0"/>
              </a:spcBef>
              <a:spcAft>
                <a:spcPts val="0"/>
              </a:spcAft>
              <a:buSzPts val="2100"/>
              <a:buChar char="○"/>
            </a:pPr>
            <a:r>
              <a:rPr lang="en" sz="2100"/>
              <a:t>Handling text data</a:t>
            </a:r>
            <a:endParaRPr sz="2100"/>
          </a:p>
          <a:p>
            <a:pPr indent="-361950" lvl="1" marL="9144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42850" y="8872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sp>
        <p:nvSpPr>
          <p:cNvPr id="234" name="Google Shape;234;p39"/>
          <p:cNvSpPr txBox="1"/>
          <p:nvPr>
            <p:ph idx="1" type="body"/>
          </p:nvPr>
        </p:nvSpPr>
        <p:spPr>
          <a:xfrm>
            <a:off x="153275" y="575150"/>
            <a:ext cx="8765700" cy="4360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30</a:t>
            </a:r>
            <a:r>
              <a:rPr lang="en" sz="1800"/>
              <a:t>% </a:t>
            </a:r>
            <a:r>
              <a:rPr b="1" lang="en" sz="1800"/>
              <a:t>Homework assignments (2)</a:t>
            </a:r>
            <a:endParaRPr sz="1800"/>
          </a:p>
          <a:p>
            <a:pPr indent="-342900" lvl="1" marL="914400" rtl="0" algn="l">
              <a:lnSpc>
                <a:spcPct val="100000"/>
              </a:lnSpc>
              <a:spcBef>
                <a:spcPts val="0"/>
              </a:spcBef>
              <a:spcAft>
                <a:spcPts val="0"/>
              </a:spcAft>
              <a:buSzPts val="1800"/>
              <a:buChar char="○"/>
            </a:pPr>
            <a:r>
              <a:rPr lang="en" sz="1800"/>
              <a:t>Involving skills required from data scientists</a:t>
            </a:r>
            <a:endParaRPr sz="1800"/>
          </a:p>
          <a:p>
            <a:pPr indent="-342900" lvl="1" marL="914400" rtl="0" algn="l">
              <a:lnSpc>
                <a:spcPct val="100000"/>
              </a:lnSpc>
              <a:spcBef>
                <a:spcPts val="0"/>
              </a:spcBef>
              <a:spcAft>
                <a:spcPts val="0"/>
              </a:spcAft>
              <a:buSzPts val="1800"/>
              <a:buChar char="○"/>
            </a:pPr>
            <a:r>
              <a:rPr lang="en" sz="1800"/>
              <a:t>Groups of 5 students (may switch groups after Homework 1)</a:t>
            </a:r>
            <a:endParaRPr sz="1800"/>
          </a:p>
          <a:p>
            <a:pPr indent="-342900" lvl="1" marL="914400" rtl="0" algn="l">
              <a:lnSpc>
                <a:spcPct val="100000"/>
              </a:lnSpc>
              <a:spcBef>
                <a:spcPts val="0"/>
              </a:spcBef>
              <a:spcAft>
                <a:spcPts val="0"/>
              </a:spcAft>
              <a:buSzPts val="1800"/>
              <a:buChar char="○"/>
            </a:pPr>
            <a:r>
              <a:rPr lang="en" sz="1800"/>
              <a:t>Homework of </a:t>
            </a:r>
            <a:r>
              <a:rPr lang="en" sz="1800" u="sng">
                <a:solidFill>
                  <a:schemeClr val="hlink"/>
                </a:solidFill>
                <a:hlinkClick r:id="rId3"/>
              </a:rPr>
              <a:t>2017</a:t>
            </a:r>
            <a:r>
              <a:rPr lang="en" sz="1800"/>
              <a:t>, </a:t>
            </a:r>
            <a:r>
              <a:rPr lang="en" sz="1800" u="sng">
                <a:solidFill>
                  <a:schemeClr val="hlink"/>
                </a:solidFill>
                <a:hlinkClick r:id="rId4"/>
              </a:rPr>
              <a:t>2018</a:t>
            </a:r>
            <a:r>
              <a:rPr lang="en" sz="1800"/>
              <a:t>, </a:t>
            </a:r>
            <a:r>
              <a:rPr lang="en" sz="1800" u="sng">
                <a:solidFill>
                  <a:schemeClr val="hlink"/>
                </a:solidFill>
                <a:hlinkClick r:id="rId5"/>
              </a:rPr>
              <a:t>2019</a:t>
            </a:r>
            <a:r>
              <a:rPr lang="en" sz="1800"/>
              <a:t>, </a:t>
            </a:r>
            <a:r>
              <a:rPr lang="en" sz="1800" u="sng">
                <a:solidFill>
                  <a:schemeClr val="hlink"/>
                </a:solidFill>
                <a:hlinkClick r:id="rId6"/>
              </a:rPr>
              <a:t>2020</a:t>
            </a:r>
            <a:r>
              <a:rPr lang="en" sz="1800"/>
              <a:t>, </a:t>
            </a:r>
            <a:r>
              <a:rPr lang="en" sz="1800" u="sng">
                <a:solidFill>
                  <a:schemeClr val="hlink"/>
                </a:solidFill>
                <a:hlinkClick r:id="rId7"/>
              </a:rPr>
              <a:t>2021</a:t>
            </a:r>
            <a:r>
              <a:rPr lang="en" sz="1800"/>
              <a:t>, </a:t>
            </a:r>
            <a:r>
              <a:rPr lang="en" sz="1800" u="sng">
                <a:solidFill>
                  <a:schemeClr val="hlink"/>
                </a:solidFill>
                <a:hlinkClick r:id="rId8"/>
              </a:rPr>
              <a:t>2022</a:t>
            </a:r>
            <a:endParaRPr sz="1800"/>
          </a:p>
          <a:p>
            <a:pPr indent="-342900" lvl="0" marL="457200" rtl="0" algn="l">
              <a:lnSpc>
                <a:spcPct val="100000"/>
              </a:lnSpc>
              <a:spcBef>
                <a:spcPts val="0"/>
              </a:spcBef>
              <a:spcAft>
                <a:spcPts val="0"/>
              </a:spcAft>
              <a:buSzPts val="1800"/>
              <a:buChar char="●"/>
            </a:pPr>
            <a:r>
              <a:rPr lang="en" sz="1800"/>
              <a:t>30% </a:t>
            </a:r>
            <a:r>
              <a:rPr b="1" lang="en" sz="1800"/>
              <a:t>Final</a:t>
            </a:r>
            <a:r>
              <a:rPr lang="en" sz="1800"/>
              <a:t> </a:t>
            </a:r>
            <a:r>
              <a:rPr b="1" lang="en" sz="1800"/>
              <a:t>exam</a:t>
            </a:r>
            <a:r>
              <a:rPr lang="en" sz="1800"/>
              <a:t> (date TBD)</a:t>
            </a:r>
            <a:endParaRPr sz="1800"/>
          </a:p>
          <a:p>
            <a:pPr indent="-342900" lvl="1" marL="914400" rtl="0" algn="l">
              <a:lnSpc>
                <a:spcPct val="100000"/>
              </a:lnSpc>
              <a:spcBef>
                <a:spcPts val="0"/>
              </a:spcBef>
              <a:spcAft>
                <a:spcPts val="0"/>
              </a:spcAft>
              <a:buSzPts val="1800"/>
              <a:buChar char="○"/>
            </a:pPr>
            <a:r>
              <a:rPr lang="en" sz="1800"/>
              <a:t>Mini data analysis project</a:t>
            </a:r>
            <a:endParaRPr sz="1800"/>
          </a:p>
          <a:p>
            <a:pPr indent="-342900" lvl="1" marL="914400" rtl="0" algn="l">
              <a:lnSpc>
                <a:spcPct val="100000"/>
              </a:lnSpc>
              <a:spcBef>
                <a:spcPts val="0"/>
              </a:spcBef>
              <a:spcAft>
                <a:spcPts val="0"/>
              </a:spcAft>
              <a:buSzPts val="1800"/>
              <a:buChar char="○"/>
            </a:pPr>
            <a:r>
              <a:rPr lang="en" sz="1800"/>
              <a:t>Done on laptop, individually, on campus</a:t>
            </a:r>
            <a:endParaRPr sz="1800"/>
          </a:p>
          <a:p>
            <a:pPr indent="-342900" lvl="1" marL="914400" rtl="0" algn="l">
              <a:lnSpc>
                <a:spcPct val="100000"/>
              </a:lnSpc>
              <a:spcBef>
                <a:spcPts val="0"/>
              </a:spcBef>
              <a:spcAft>
                <a:spcPts val="0"/>
              </a:spcAft>
              <a:buSzPts val="1800"/>
              <a:buChar char="○"/>
            </a:pPr>
            <a:r>
              <a:rPr lang="en" sz="1800"/>
              <a:t>Final exams of </a:t>
            </a:r>
            <a:r>
              <a:rPr lang="en" sz="1800" u="sng">
                <a:solidFill>
                  <a:schemeClr val="hlink"/>
                </a:solidFill>
                <a:hlinkClick r:id="rId9"/>
              </a:rPr>
              <a:t>2017</a:t>
            </a:r>
            <a:r>
              <a:rPr lang="en" sz="1800"/>
              <a:t>, </a:t>
            </a:r>
            <a:r>
              <a:rPr lang="en" sz="1800" u="sng">
                <a:solidFill>
                  <a:schemeClr val="hlink"/>
                </a:solidFill>
                <a:hlinkClick r:id="rId10"/>
              </a:rPr>
              <a:t>2018</a:t>
            </a:r>
            <a:r>
              <a:rPr lang="en" sz="1800"/>
              <a:t>, </a:t>
            </a:r>
            <a:r>
              <a:rPr lang="en" sz="1800" u="sng">
                <a:solidFill>
                  <a:schemeClr val="hlink"/>
                </a:solidFill>
                <a:hlinkClick r:id="rId11"/>
              </a:rPr>
              <a:t>2019</a:t>
            </a:r>
            <a:r>
              <a:rPr lang="en" sz="1800"/>
              <a:t>, </a:t>
            </a:r>
            <a:r>
              <a:rPr lang="en" sz="1800" u="sng">
                <a:solidFill>
                  <a:schemeClr val="hlink"/>
                </a:solidFill>
                <a:hlinkClick r:id="rId12"/>
              </a:rPr>
              <a:t>2020</a:t>
            </a:r>
            <a:r>
              <a:rPr lang="en" sz="1800"/>
              <a:t>, </a:t>
            </a:r>
            <a:r>
              <a:rPr lang="en" sz="1800" u="sng">
                <a:solidFill>
                  <a:schemeClr val="hlink"/>
                </a:solidFill>
                <a:hlinkClick r:id="rId13"/>
              </a:rPr>
              <a:t>2021</a:t>
            </a:r>
            <a:r>
              <a:rPr lang="en" sz="1800"/>
              <a:t>, </a:t>
            </a:r>
            <a:r>
              <a:rPr lang="en" sz="1800" u="sng">
                <a:solidFill>
                  <a:schemeClr val="hlink"/>
                </a:solidFill>
                <a:hlinkClick r:id="rId14"/>
              </a:rPr>
              <a:t>2022</a:t>
            </a:r>
            <a:endParaRPr sz="1800"/>
          </a:p>
          <a:p>
            <a:pPr indent="-342900" lvl="0" marL="457200" rtl="0" algn="l">
              <a:lnSpc>
                <a:spcPct val="100000"/>
              </a:lnSpc>
              <a:spcBef>
                <a:spcPts val="0"/>
              </a:spcBef>
              <a:spcAft>
                <a:spcPts val="0"/>
              </a:spcAft>
              <a:buSzPts val="1800"/>
              <a:buChar char="●"/>
            </a:pPr>
            <a:r>
              <a:rPr lang="en" sz="1800"/>
              <a:t>25% </a:t>
            </a:r>
            <a:r>
              <a:rPr b="1" lang="en" sz="1800"/>
              <a:t>Project</a:t>
            </a:r>
            <a:r>
              <a:rPr lang="en" sz="1800"/>
              <a:t> (more details soon)</a:t>
            </a:r>
            <a:endParaRPr sz="1800"/>
          </a:p>
          <a:p>
            <a:pPr indent="-342900" lvl="1" marL="914400" rtl="0" algn="l">
              <a:lnSpc>
                <a:spcPct val="100000"/>
              </a:lnSpc>
              <a:spcBef>
                <a:spcPts val="0"/>
              </a:spcBef>
              <a:spcAft>
                <a:spcPts val="0"/>
              </a:spcAft>
              <a:buSzPts val="1800"/>
              <a:buChar char="○"/>
            </a:pPr>
            <a:r>
              <a:rPr lang="en" sz="1800"/>
              <a:t>Your own freestyle data analysis</a:t>
            </a:r>
            <a:endParaRPr sz="1800"/>
          </a:p>
          <a:p>
            <a:pPr indent="-342900" lvl="1" marL="914400" rtl="0" algn="l">
              <a:lnSpc>
                <a:spcPct val="100000"/>
              </a:lnSpc>
              <a:spcBef>
                <a:spcPts val="0"/>
              </a:spcBef>
              <a:spcAft>
                <a:spcPts val="0"/>
              </a:spcAft>
              <a:buSzPts val="1800"/>
              <a:buChar char="○"/>
            </a:pPr>
            <a:r>
              <a:rPr lang="en" sz="1800"/>
              <a:t>Done in g</a:t>
            </a:r>
            <a:r>
              <a:rPr lang="en" sz="1800"/>
              <a:t>roups of 5 students (same as for homework)</a:t>
            </a:r>
            <a:endParaRPr sz="1800"/>
          </a:p>
          <a:p>
            <a:pPr indent="-342900" lvl="1" marL="914400" rtl="0" algn="l">
              <a:lnSpc>
                <a:spcPct val="100000"/>
              </a:lnSpc>
              <a:spcBef>
                <a:spcPts val="0"/>
              </a:spcBef>
              <a:spcAft>
                <a:spcPts val="0"/>
              </a:spcAft>
              <a:buSzPts val="1800"/>
              <a:buChar char="○"/>
            </a:pPr>
            <a:r>
              <a:rPr lang="en" sz="1800"/>
              <a:t>Milestones spread throughout the semester</a:t>
            </a:r>
            <a:endParaRPr sz="1800"/>
          </a:p>
          <a:p>
            <a:pPr indent="-342900" lvl="1" marL="914400" rtl="0" algn="l">
              <a:lnSpc>
                <a:spcPct val="100000"/>
              </a:lnSpc>
              <a:spcBef>
                <a:spcPts val="0"/>
              </a:spcBef>
              <a:spcAft>
                <a:spcPts val="0"/>
              </a:spcAft>
              <a:buSzPts val="1800"/>
              <a:buChar char="○"/>
            </a:pPr>
            <a:r>
              <a:rPr lang="en" sz="1800"/>
              <a:t>Projects of </a:t>
            </a:r>
            <a:r>
              <a:rPr lang="en" sz="1800" u="sng">
                <a:solidFill>
                  <a:schemeClr val="hlink"/>
                </a:solidFill>
                <a:hlinkClick r:id="rId15"/>
              </a:rPr>
              <a:t>2017</a:t>
            </a:r>
            <a:r>
              <a:rPr lang="en" sz="1800"/>
              <a:t>, </a:t>
            </a:r>
            <a:r>
              <a:rPr lang="en" sz="1800" u="sng">
                <a:solidFill>
                  <a:schemeClr val="hlink"/>
                </a:solidFill>
                <a:hlinkClick r:id="rId16"/>
              </a:rPr>
              <a:t>2018</a:t>
            </a:r>
            <a:r>
              <a:rPr lang="en" sz="1800"/>
              <a:t>, </a:t>
            </a:r>
            <a:r>
              <a:rPr lang="en" sz="1800" u="sng">
                <a:solidFill>
                  <a:schemeClr val="hlink"/>
                </a:solidFill>
                <a:hlinkClick r:id="rId17"/>
              </a:rPr>
              <a:t>2019</a:t>
            </a:r>
            <a:r>
              <a:rPr lang="en" sz="1800"/>
              <a:t>, </a:t>
            </a:r>
            <a:r>
              <a:rPr lang="en" sz="1800" u="sng">
                <a:solidFill>
                  <a:schemeClr val="hlink"/>
                </a:solidFill>
                <a:hlinkClick r:id="rId18"/>
              </a:rPr>
              <a:t>2020</a:t>
            </a:r>
            <a:r>
              <a:rPr lang="en" sz="1800"/>
              <a:t>, </a:t>
            </a:r>
            <a:r>
              <a:rPr lang="en" sz="1800" u="sng">
                <a:solidFill>
                  <a:schemeClr val="hlink"/>
                </a:solidFill>
                <a:hlinkClick r:id="rId19"/>
              </a:rPr>
              <a:t>2021</a:t>
            </a:r>
            <a:r>
              <a:rPr lang="en" sz="1800"/>
              <a:t>, </a:t>
            </a:r>
            <a:r>
              <a:rPr lang="en" sz="1800" u="sng">
                <a:solidFill>
                  <a:schemeClr val="hlink"/>
                </a:solidFill>
                <a:hlinkClick r:id="rId20"/>
              </a:rPr>
              <a:t>2022</a:t>
            </a:r>
            <a:endParaRPr sz="1800"/>
          </a:p>
          <a:p>
            <a:pPr indent="-342900" lvl="0" marL="457200" rtl="0" algn="l">
              <a:lnSpc>
                <a:spcPct val="100000"/>
              </a:lnSpc>
              <a:spcBef>
                <a:spcPts val="0"/>
              </a:spcBef>
              <a:spcAft>
                <a:spcPts val="0"/>
              </a:spcAft>
              <a:buSzPts val="1800"/>
              <a:buChar char="●"/>
            </a:pPr>
            <a:r>
              <a:rPr lang="en" sz="1800"/>
              <a:t>15% </a:t>
            </a:r>
            <a:r>
              <a:rPr b="1" lang="en" sz="1800"/>
              <a:t>Quizzes</a:t>
            </a:r>
            <a:endParaRPr b="1" sz="1800"/>
          </a:p>
          <a:p>
            <a:pPr indent="-342900" lvl="1" marL="914400" rtl="0" algn="l">
              <a:lnSpc>
                <a:spcPct val="100000"/>
              </a:lnSpc>
              <a:spcBef>
                <a:spcPts val="0"/>
              </a:spcBef>
              <a:spcAft>
                <a:spcPts val="0"/>
              </a:spcAft>
              <a:buSzPts val="1800"/>
              <a:buChar char="○"/>
            </a:pPr>
            <a:r>
              <a:rPr lang="en" sz="1800"/>
              <a:t>Weekly, online (on Moodle), 5 questions in 10 minutes</a:t>
            </a:r>
            <a:endParaRPr sz="1800"/>
          </a:p>
        </p:txBody>
      </p:sp>
      <p:sp>
        <p:nvSpPr>
          <p:cNvPr id="235" name="Google Shape;235;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9"/>
          <p:cNvPicPr preferRelativeResize="0"/>
          <p:nvPr/>
        </p:nvPicPr>
        <p:blipFill>
          <a:blip r:embed="rId21">
            <a:alphaModFix/>
          </a:blip>
          <a:stretch>
            <a:fillRect/>
          </a:stretch>
        </p:blipFill>
        <p:spPr>
          <a:xfrm>
            <a:off x="7685775" y="3247900"/>
            <a:ext cx="1116625" cy="96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42850" y="8872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sp>
        <p:nvSpPr>
          <p:cNvPr id="242" name="Google Shape;242;p40"/>
          <p:cNvSpPr txBox="1"/>
          <p:nvPr>
            <p:ph idx="1" type="body"/>
          </p:nvPr>
        </p:nvSpPr>
        <p:spPr>
          <a:xfrm>
            <a:off x="153275" y="575150"/>
            <a:ext cx="8765700" cy="4360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30</a:t>
            </a:r>
            <a:r>
              <a:rPr lang="en" sz="1800"/>
              <a:t>% </a:t>
            </a:r>
            <a:r>
              <a:rPr b="1" lang="en" sz="1800"/>
              <a:t>Homework assignments (2)</a:t>
            </a:r>
            <a:endParaRPr sz="1800"/>
          </a:p>
          <a:p>
            <a:pPr indent="-342900" lvl="1" marL="914400" rtl="0" algn="l">
              <a:lnSpc>
                <a:spcPct val="100000"/>
              </a:lnSpc>
              <a:spcBef>
                <a:spcPts val="0"/>
              </a:spcBef>
              <a:spcAft>
                <a:spcPts val="0"/>
              </a:spcAft>
              <a:buSzPts val="1800"/>
              <a:buChar char="○"/>
            </a:pPr>
            <a:r>
              <a:rPr lang="en" sz="1800"/>
              <a:t>Involving skills required from data scientists</a:t>
            </a:r>
            <a:endParaRPr sz="1800"/>
          </a:p>
          <a:p>
            <a:pPr indent="-342900" lvl="1" marL="914400" rtl="0" algn="l">
              <a:lnSpc>
                <a:spcPct val="100000"/>
              </a:lnSpc>
              <a:spcBef>
                <a:spcPts val="0"/>
              </a:spcBef>
              <a:spcAft>
                <a:spcPts val="0"/>
              </a:spcAft>
              <a:buSzPts val="1800"/>
              <a:buChar char="○"/>
            </a:pPr>
            <a:r>
              <a:rPr lang="en" sz="1800"/>
              <a:t>Groups of 5 students (may switch groups after Homework 1)</a:t>
            </a:r>
            <a:endParaRPr sz="1800"/>
          </a:p>
          <a:p>
            <a:pPr indent="-342900" lvl="1" marL="914400" rtl="0" algn="l">
              <a:lnSpc>
                <a:spcPct val="100000"/>
              </a:lnSpc>
              <a:spcBef>
                <a:spcPts val="0"/>
              </a:spcBef>
              <a:spcAft>
                <a:spcPts val="0"/>
              </a:spcAft>
              <a:buSzPts val="1800"/>
              <a:buChar char="○"/>
            </a:pPr>
            <a:r>
              <a:rPr lang="en" sz="1800"/>
              <a:t>Homework of </a:t>
            </a:r>
            <a:r>
              <a:rPr lang="en" sz="1800" u="sng">
                <a:solidFill>
                  <a:schemeClr val="hlink"/>
                </a:solidFill>
                <a:hlinkClick r:id="rId3"/>
              </a:rPr>
              <a:t>2017</a:t>
            </a:r>
            <a:r>
              <a:rPr lang="en" sz="1800"/>
              <a:t>, </a:t>
            </a:r>
            <a:r>
              <a:rPr lang="en" sz="1800" u="sng">
                <a:solidFill>
                  <a:schemeClr val="hlink"/>
                </a:solidFill>
                <a:hlinkClick r:id="rId4"/>
              </a:rPr>
              <a:t>2018</a:t>
            </a:r>
            <a:r>
              <a:rPr lang="en" sz="1800"/>
              <a:t>, </a:t>
            </a:r>
            <a:r>
              <a:rPr lang="en" sz="1800" u="sng">
                <a:solidFill>
                  <a:schemeClr val="hlink"/>
                </a:solidFill>
                <a:hlinkClick r:id="rId5"/>
              </a:rPr>
              <a:t>2019</a:t>
            </a:r>
            <a:r>
              <a:rPr lang="en" sz="1800"/>
              <a:t>, </a:t>
            </a:r>
            <a:r>
              <a:rPr lang="en" sz="1800" u="sng">
                <a:solidFill>
                  <a:schemeClr val="hlink"/>
                </a:solidFill>
                <a:hlinkClick r:id="rId6"/>
              </a:rPr>
              <a:t>2020</a:t>
            </a:r>
            <a:r>
              <a:rPr lang="en" sz="1800"/>
              <a:t>, </a:t>
            </a:r>
            <a:r>
              <a:rPr lang="en" sz="1800" u="sng">
                <a:solidFill>
                  <a:schemeClr val="hlink"/>
                </a:solidFill>
                <a:hlinkClick r:id="rId7"/>
              </a:rPr>
              <a:t>2021</a:t>
            </a:r>
            <a:r>
              <a:rPr lang="en" sz="1800"/>
              <a:t>, </a:t>
            </a:r>
            <a:r>
              <a:rPr lang="en" sz="1800" u="sng">
                <a:solidFill>
                  <a:schemeClr val="hlink"/>
                </a:solidFill>
                <a:hlinkClick r:id="rId8"/>
              </a:rPr>
              <a:t>2022</a:t>
            </a:r>
            <a:endParaRPr sz="1800"/>
          </a:p>
          <a:p>
            <a:pPr indent="-342900" lvl="0" marL="457200" rtl="0" algn="l">
              <a:lnSpc>
                <a:spcPct val="100000"/>
              </a:lnSpc>
              <a:spcBef>
                <a:spcPts val="0"/>
              </a:spcBef>
              <a:spcAft>
                <a:spcPts val="0"/>
              </a:spcAft>
              <a:buSzPts val="1800"/>
              <a:buChar char="●"/>
            </a:pPr>
            <a:r>
              <a:rPr lang="en" sz="1800"/>
              <a:t>30% </a:t>
            </a:r>
            <a:r>
              <a:rPr b="1" lang="en" sz="1800"/>
              <a:t>Final</a:t>
            </a:r>
            <a:r>
              <a:rPr lang="en" sz="1800"/>
              <a:t> </a:t>
            </a:r>
            <a:r>
              <a:rPr b="1" lang="en" sz="1800"/>
              <a:t>exam</a:t>
            </a:r>
            <a:r>
              <a:rPr lang="en" sz="1800"/>
              <a:t> (date TBD)</a:t>
            </a:r>
            <a:endParaRPr sz="1800"/>
          </a:p>
          <a:p>
            <a:pPr indent="-342900" lvl="1" marL="914400" rtl="0" algn="l">
              <a:lnSpc>
                <a:spcPct val="100000"/>
              </a:lnSpc>
              <a:spcBef>
                <a:spcPts val="0"/>
              </a:spcBef>
              <a:spcAft>
                <a:spcPts val="0"/>
              </a:spcAft>
              <a:buSzPts val="1800"/>
              <a:buChar char="○"/>
            </a:pPr>
            <a:r>
              <a:rPr lang="en" sz="1800"/>
              <a:t>Mini data analysis project</a:t>
            </a:r>
            <a:endParaRPr sz="1800"/>
          </a:p>
          <a:p>
            <a:pPr indent="-342900" lvl="1" marL="914400" rtl="0" algn="l">
              <a:lnSpc>
                <a:spcPct val="100000"/>
              </a:lnSpc>
              <a:spcBef>
                <a:spcPts val="0"/>
              </a:spcBef>
              <a:spcAft>
                <a:spcPts val="0"/>
              </a:spcAft>
              <a:buSzPts val="1800"/>
              <a:buChar char="○"/>
            </a:pPr>
            <a:r>
              <a:rPr lang="en" sz="1800"/>
              <a:t>Done on laptop, individually, on campus</a:t>
            </a:r>
            <a:endParaRPr sz="1800"/>
          </a:p>
          <a:p>
            <a:pPr indent="-342900" lvl="1" marL="914400" rtl="0" algn="l">
              <a:lnSpc>
                <a:spcPct val="100000"/>
              </a:lnSpc>
              <a:spcBef>
                <a:spcPts val="0"/>
              </a:spcBef>
              <a:spcAft>
                <a:spcPts val="0"/>
              </a:spcAft>
              <a:buSzPts val="1800"/>
              <a:buChar char="○"/>
            </a:pPr>
            <a:r>
              <a:rPr lang="en" sz="1800"/>
              <a:t>Final exams of </a:t>
            </a:r>
            <a:r>
              <a:rPr lang="en" sz="1800" u="sng">
                <a:solidFill>
                  <a:schemeClr val="hlink"/>
                </a:solidFill>
                <a:hlinkClick r:id="rId9"/>
              </a:rPr>
              <a:t>2017</a:t>
            </a:r>
            <a:r>
              <a:rPr lang="en" sz="1800"/>
              <a:t>, </a:t>
            </a:r>
            <a:r>
              <a:rPr lang="en" sz="1800" u="sng">
                <a:solidFill>
                  <a:schemeClr val="hlink"/>
                </a:solidFill>
                <a:hlinkClick r:id="rId10"/>
              </a:rPr>
              <a:t>2018</a:t>
            </a:r>
            <a:r>
              <a:rPr lang="en" sz="1800"/>
              <a:t>, </a:t>
            </a:r>
            <a:r>
              <a:rPr lang="en" sz="1800" u="sng">
                <a:solidFill>
                  <a:schemeClr val="hlink"/>
                </a:solidFill>
                <a:hlinkClick r:id="rId11"/>
              </a:rPr>
              <a:t>2019</a:t>
            </a:r>
            <a:r>
              <a:rPr lang="en" sz="1800"/>
              <a:t>, </a:t>
            </a:r>
            <a:r>
              <a:rPr lang="en" sz="1800" u="sng">
                <a:solidFill>
                  <a:schemeClr val="hlink"/>
                </a:solidFill>
                <a:hlinkClick r:id="rId12"/>
              </a:rPr>
              <a:t>2020</a:t>
            </a:r>
            <a:r>
              <a:rPr lang="en" sz="1800"/>
              <a:t>, </a:t>
            </a:r>
            <a:r>
              <a:rPr lang="en" sz="1800" u="sng">
                <a:solidFill>
                  <a:schemeClr val="hlink"/>
                </a:solidFill>
                <a:hlinkClick r:id="rId13"/>
              </a:rPr>
              <a:t>2021</a:t>
            </a:r>
            <a:r>
              <a:rPr lang="en" sz="1800"/>
              <a:t>, </a:t>
            </a:r>
            <a:r>
              <a:rPr lang="en" sz="1800" u="sng">
                <a:solidFill>
                  <a:schemeClr val="hlink"/>
                </a:solidFill>
                <a:hlinkClick r:id="rId14"/>
              </a:rPr>
              <a:t>2022</a:t>
            </a:r>
            <a:endParaRPr sz="1800"/>
          </a:p>
          <a:p>
            <a:pPr indent="-342900" lvl="0" marL="457200" rtl="0" algn="l">
              <a:lnSpc>
                <a:spcPct val="100000"/>
              </a:lnSpc>
              <a:spcBef>
                <a:spcPts val="0"/>
              </a:spcBef>
              <a:spcAft>
                <a:spcPts val="0"/>
              </a:spcAft>
              <a:buSzPts val="1800"/>
              <a:buChar char="●"/>
            </a:pPr>
            <a:r>
              <a:rPr lang="en" sz="1800"/>
              <a:t>25% </a:t>
            </a:r>
            <a:r>
              <a:rPr b="1" lang="en" sz="1800"/>
              <a:t>Project</a:t>
            </a:r>
            <a:r>
              <a:rPr lang="en" sz="1800"/>
              <a:t> (more details soon)</a:t>
            </a:r>
            <a:endParaRPr sz="1800"/>
          </a:p>
          <a:p>
            <a:pPr indent="-342900" lvl="1" marL="914400" rtl="0" algn="l">
              <a:lnSpc>
                <a:spcPct val="100000"/>
              </a:lnSpc>
              <a:spcBef>
                <a:spcPts val="0"/>
              </a:spcBef>
              <a:spcAft>
                <a:spcPts val="0"/>
              </a:spcAft>
              <a:buSzPts val="1800"/>
              <a:buChar char="○"/>
            </a:pPr>
            <a:r>
              <a:rPr lang="en" sz="1800"/>
              <a:t>Your own freestyle data analysis</a:t>
            </a:r>
            <a:endParaRPr sz="1800"/>
          </a:p>
          <a:p>
            <a:pPr indent="-342900" lvl="1" marL="914400" rtl="0" algn="l">
              <a:lnSpc>
                <a:spcPct val="100000"/>
              </a:lnSpc>
              <a:spcBef>
                <a:spcPts val="0"/>
              </a:spcBef>
              <a:spcAft>
                <a:spcPts val="0"/>
              </a:spcAft>
              <a:buSzPts val="1800"/>
              <a:buChar char="○"/>
            </a:pPr>
            <a:r>
              <a:rPr lang="en" sz="1800"/>
              <a:t>Done in g</a:t>
            </a:r>
            <a:r>
              <a:rPr lang="en" sz="1800"/>
              <a:t>roups of 5 students (same as for homework)</a:t>
            </a:r>
            <a:endParaRPr sz="1800"/>
          </a:p>
          <a:p>
            <a:pPr indent="-342900" lvl="1" marL="914400" rtl="0" algn="l">
              <a:lnSpc>
                <a:spcPct val="100000"/>
              </a:lnSpc>
              <a:spcBef>
                <a:spcPts val="0"/>
              </a:spcBef>
              <a:spcAft>
                <a:spcPts val="0"/>
              </a:spcAft>
              <a:buSzPts val="1800"/>
              <a:buChar char="○"/>
            </a:pPr>
            <a:r>
              <a:rPr lang="en" sz="1800"/>
              <a:t>Milestones spread throughout the semester</a:t>
            </a:r>
            <a:endParaRPr sz="1800"/>
          </a:p>
          <a:p>
            <a:pPr indent="-342900" lvl="1" marL="914400" rtl="0" algn="l">
              <a:lnSpc>
                <a:spcPct val="100000"/>
              </a:lnSpc>
              <a:spcBef>
                <a:spcPts val="0"/>
              </a:spcBef>
              <a:spcAft>
                <a:spcPts val="0"/>
              </a:spcAft>
              <a:buSzPts val="1800"/>
              <a:buChar char="○"/>
            </a:pPr>
            <a:r>
              <a:rPr lang="en" sz="1800"/>
              <a:t>Projects of </a:t>
            </a:r>
            <a:r>
              <a:rPr lang="en" sz="1800" u="sng">
                <a:solidFill>
                  <a:schemeClr val="hlink"/>
                </a:solidFill>
                <a:hlinkClick r:id="rId15"/>
              </a:rPr>
              <a:t>2017</a:t>
            </a:r>
            <a:r>
              <a:rPr lang="en" sz="1800"/>
              <a:t>, </a:t>
            </a:r>
            <a:r>
              <a:rPr lang="en" sz="1800" u="sng">
                <a:solidFill>
                  <a:schemeClr val="hlink"/>
                </a:solidFill>
                <a:hlinkClick r:id="rId16"/>
              </a:rPr>
              <a:t>2018</a:t>
            </a:r>
            <a:r>
              <a:rPr lang="en" sz="1800"/>
              <a:t>, </a:t>
            </a:r>
            <a:r>
              <a:rPr lang="en" sz="1800" u="sng">
                <a:solidFill>
                  <a:schemeClr val="hlink"/>
                </a:solidFill>
                <a:hlinkClick r:id="rId17"/>
              </a:rPr>
              <a:t>2019</a:t>
            </a:r>
            <a:r>
              <a:rPr lang="en" sz="1800"/>
              <a:t>, </a:t>
            </a:r>
            <a:r>
              <a:rPr lang="en" sz="1800" u="sng">
                <a:solidFill>
                  <a:schemeClr val="hlink"/>
                </a:solidFill>
                <a:hlinkClick r:id="rId18"/>
              </a:rPr>
              <a:t>2020</a:t>
            </a:r>
            <a:r>
              <a:rPr lang="en" sz="1800"/>
              <a:t>, </a:t>
            </a:r>
            <a:r>
              <a:rPr lang="en" sz="1800" u="sng">
                <a:solidFill>
                  <a:schemeClr val="hlink"/>
                </a:solidFill>
                <a:hlinkClick r:id="rId19"/>
              </a:rPr>
              <a:t>2021</a:t>
            </a:r>
            <a:r>
              <a:rPr lang="en" sz="1800"/>
              <a:t>, </a:t>
            </a:r>
            <a:r>
              <a:rPr lang="en" sz="1800" u="sng">
                <a:solidFill>
                  <a:schemeClr val="hlink"/>
                </a:solidFill>
                <a:hlinkClick r:id="rId20"/>
              </a:rPr>
              <a:t>2022</a:t>
            </a:r>
            <a:endParaRPr sz="1800"/>
          </a:p>
          <a:p>
            <a:pPr indent="-342900" lvl="0" marL="457200" rtl="0" algn="l">
              <a:lnSpc>
                <a:spcPct val="100000"/>
              </a:lnSpc>
              <a:spcBef>
                <a:spcPts val="0"/>
              </a:spcBef>
              <a:spcAft>
                <a:spcPts val="0"/>
              </a:spcAft>
              <a:buSzPts val="1800"/>
              <a:buChar char="●"/>
            </a:pPr>
            <a:r>
              <a:rPr lang="en" sz="1800"/>
              <a:t>15% </a:t>
            </a:r>
            <a:r>
              <a:rPr b="1" lang="en" sz="1800"/>
              <a:t>Quizzes</a:t>
            </a:r>
            <a:endParaRPr b="1" sz="1800"/>
          </a:p>
          <a:p>
            <a:pPr indent="-342900" lvl="1" marL="914400" rtl="0" algn="l">
              <a:lnSpc>
                <a:spcPct val="100000"/>
              </a:lnSpc>
              <a:spcBef>
                <a:spcPts val="0"/>
              </a:spcBef>
              <a:spcAft>
                <a:spcPts val="0"/>
              </a:spcAft>
              <a:buSzPts val="1800"/>
              <a:buChar char="○"/>
            </a:pPr>
            <a:r>
              <a:rPr lang="en" sz="1800"/>
              <a:t>Weekly, online (on Moodle), 5 questions in 10 minutes</a:t>
            </a:r>
            <a:endParaRPr sz="1800"/>
          </a:p>
        </p:txBody>
      </p:sp>
      <p:sp>
        <p:nvSpPr>
          <p:cNvPr id="243" name="Google Shape;243;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40"/>
          <p:cNvPicPr preferRelativeResize="0"/>
          <p:nvPr/>
        </p:nvPicPr>
        <p:blipFill>
          <a:blip r:embed="rId21">
            <a:alphaModFix/>
          </a:blip>
          <a:stretch>
            <a:fillRect/>
          </a:stretch>
        </p:blipFill>
        <p:spPr>
          <a:xfrm>
            <a:off x="7685775" y="3247900"/>
            <a:ext cx="1116625" cy="960925"/>
          </a:xfrm>
          <a:prstGeom prst="rect">
            <a:avLst/>
          </a:prstGeom>
          <a:noFill/>
          <a:ln>
            <a:noFill/>
          </a:ln>
        </p:spPr>
      </p:pic>
      <p:sp>
        <p:nvSpPr>
          <p:cNvPr id="245" name="Google Shape;245;p40"/>
          <p:cNvSpPr txBox="1"/>
          <p:nvPr/>
        </p:nvSpPr>
        <p:spPr>
          <a:xfrm>
            <a:off x="1101500" y="1871042"/>
            <a:ext cx="7183200" cy="1487100"/>
          </a:xfrm>
          <a:prstGeom prst="rect">
            <a:avLst/>
          </a:prstGeom>
          <a:solidFill>
            <a:srgbClr val="FFF2CC"/>
          </a:solidFill>
          <a:ln cap="flat" cmpd="sng" w="76200">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BF9000"/>
                </a:solidFill>
                <a:latin typeface="Helvetica Neue"/>
                <a:ea typeface="Helvetica Neue"/>
                <a:cs typeface="Helvetica Neue"/>
                <a:sym typeface="Helvetica Neue"/>
              </a:rPr>
              <a:t>This class will be hard work,</a:t>
            </a:r>
            <a:endParaRPr b="1" sz="4000">
              <a:solidFill>
                <a:srgbClr val="BF9000"/>
              </a:solidFill>
              <a:latin typeface="Helvetica Neue"/>
              <a:ea typeface="Helvetica Neue"/>
              <a:cs typeface="Helvetica Neue"/>
              <a:sym typeface="Helvetica Neue"/>
            </a:endParaRPr>
          </a:p>
          <a:p>
            <a:pPr indent="0" lvl="0" marL="0" rtl="0" algn="ctr">
              <a:spcBef>
                <a:spcPts val="0"/>
              </a:spcBef>
              <a:spcAft>
                <a:spcPts val="0"/>
              </a:spcAft>
              <a:buNone/>
            </a:pPr>
            <a:r>
              <a:rPr b="1" lang="en" sz="4000">
                <a:solidFill>
                  <a:srgbClr val="BF9000"/>
                </a:solidFill>
                <a:latin typeface="Helvetica Neue"/>
                <a:ea typeface="Helvetica Neue"/>
                <a:cs typeface="Helvetica Neue"/>
                <a:sym typeface="Helvetica Neue"/>
              </a:rPr>
              <a:t>but it will get you a job.</a:t>
            </a:r>
            <a:endParaRPr sz="30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idx="1" type="body"/>
          </p:nvPr>
        </p:nvSpPr>
        <p:spPr>
          <a:xfrm>
            <a:off x="153275" y="1078375"/>
            <a:ext cx="8765700" cy="3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To obtain a meaningful grade distribution, scaling/shifting will be applied to each of </a:t>
            </a:r>
            <a:r>
              <a:rPr lang="en"/>
              <a:t>{homework, project, exam, quizzes}</a:t>
            </a:r>
            <a:r>
              <a:rPr lang="en"/>
              <a:t> before taking weighted average (standard practice at EPFL)</a:t>
            </a:r>
            <a:endParaRPr/>
          </a:p>
          <a:p>
            <a:pPr indent="-381000" lvl="0" marL="457200" rtl="0" algn="l">
              <a:spcBef>
                <a:spcPts val="1600"/>
              </a:spcBef>
              <a:spcAft>
                <a:spcPts val="0"/>
              </a:spcAft>
              <a:buSzPts val="2400"/>
              <a:buChar char="●"/>
            </a:pPr>
            <a:r>
              <a:rPr lang="en"/>
              <a:t>While intermediate grades are a good indication of where you stand, remember there might be some wiggle</a:t>
            </a:r>
            <a:endParaRPr/>
          </a:p>
          <a:p>
            <a:pPr indent="-381000" lvl="1" marL="914400" rtl="0" algn="l">
              <a:spcBef>
                <a:spcPts val="1600"/>
              </a:spcBef>
              <a:spcAft>
                <a:spcPts val="1600"/>
              </a:spcAft>
              <a:buSzPts val="2400"/>
              <a:buChar char="○"/>
            </a:pPr>
            <a:r>
              <a:rPr lang="en"/>
              <a:t>→ Don’t rely on intermediate grades to decide whether you can afford to skip the exam etc.</a:t>
            </a:r>
            <a:endParaRPr/>
          </a:p>
        </p:txBody>
      </p:sp>
      <p:sp>
        <p:nvSpPr>
          <p:cNvPr id="251" name="Google Shape;251;p41"/>
          <p:cNvSpPr txBox="1"/>
          <p:nvPr>
            <p:ph type="title"/>
          </p:nvPr>
        </p:nvSpPr>
        <p:spPr>
          <a:xfrm>
            <a:off x="342850" y="8872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 (cont’d)</a:t>
            </a:r>
            <a:endParaRPr/>
          </a:p>
        </p:txBody>
      </p:sp>
      <p:sp>
        <p:nvSpPr>
          <p:cNvPr id="252" name="Google Shape;252;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logistics: Lectures</a:t>
            </a:r>
            <a:endParaRPr/>
          </a:p>
        </p:txBody>
      </p:sp>
      <p:sp>
        <p:nvSpPr>
          <p:cNvPr id="258" name="Google Shape;258;p42"/>
          <p:cNvSpPr txBox="1"/>
          <p:nvPr>
            <p:ph idx="1" type="body"/>
          </p:nvPr>
        </p:nvSpPr>
        <p:spPr>
          <a:xfrm>
            <a:off x="352700" y="969375"/>
            <a:ext cx="7939500" cy="3862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Wednesdays 8:15–10:00</a:t>
            </a:r>
            <a:endParaRPr b="1" sz="2100"/>
          </a:p>
          <a:p>
            <a:pPr indent="-361950" lvl="0" marL="457200" rtl="0" algn="l">
              <a:spcBef>
                <a:spcPts val="0"/>
              </a:spcBef>
              <a:spcAft>
                <a:spcPts val="0"/>
              </a:spcAft>
              <a:buSzPts val="2100"/>
              <a:buChar char="●"/>
            </a:pPr>
            <a:r>
              <a:rPr lang="en" sz="2100"/>
              <a:t>If you want to see it live, come to class! (No live streaming)</a:t>
            </a:r>
            <a:endParaRPr sz="2100"/>
          </a:p>
          <a:p>
            <a:pPr indent="-361950" lvl="0" marL="457200" rtl="0" algn="l">
              <a:spcBef>
                <a:spcPts val="0"/>
              </a:spcBef>
              <a:spcAft>
                <a:spcPts val="0"/>
              </a:spcAft>
              <a:buSzPts val="2100"/>
              <a:buChar char="●"/>
            </a:pPr>
            <a:r>
              <a:rPr lang="en" sz="2100"/>
              <a:t>Lectures are also recorded and made available after class</a:t>
            </a:r>
            <a:endParaRPr sz="2100"/>
          </a:p>
        </p:txBody>
      </p:sp>
      <p:sp>
        <p:nvSpPr>
          <p:cNvPr id="259" name="Google Shape;259;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idx="1" type="body"/>
          </p:nvPr>
        </p:nvSpPr>
        <p:spPr>
          <a:xfrm>
            <a:off x="352700" y="1017500"/>
            <a:ext cx="8425500" cy="376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Fridays 13:15–</a:t>
            </a:r>
            <a:r>
              <a:rPr b="1" lang="en" sz="2000"/>
              <a:t>14:</a:t>
            </a:r>
            <a:r>
              <a:rPr b="1" lang="en" sz="2000"/>
              <a:t>45</a:t>
            </a:r>
            <a:endParaRPr b="1" sz="2000"/>
          </a:p>
          <a:p>
            <a:pPr indent="-355600" lvl="0" marL="457200" rtl="0" algn="l">
              <a:spcBef>
                <a:spcPts val="0"/>
              </a:spcBef>
              <a:spcAft>
                <a:spcPts val="0"/>
              </a:spcAft>
              <a:buSzPts val="2000"/>
              <a:buChar char="●"/>
            </a:pPr>
            <a:r>
              <a:rPr lang="en" sz="2000"/>
              <a:t>In person only:</a:t>
            </a:r>
            <a:endParaRPr sz="2000"/>
          </a:p>
          <a:p>
            <a:pPr indent="-355600" lvl="1" marL="914400" rtl="0" algn="l">
              <a:spcBef>
                <a:spcPts val="0"/>
              </a:spcBef>
              <a:spcAft>
                <a:spcPts val="0"/>
              </a:spcAft>
              <a:buSzPts val="2000"/>
              <a:buChar char="○"/>
            </a:pPr>
            <a:r>
              <a:rPr lang="en" sz="2000"/>
              <a:t>BCH 2201 (next to UNIL)</a:t>
            </a:r>
            <a:endParaRPr sz="2000"/>
          </a:p>
          <a:p>
            <a:pPr indent="-355600" lvl="1" marL="914400" rtl="0" algn="l">
              <a:spcBef>
                <a:spcPts val="0"/>
              </a:spcBef>
              <a:spcAft>
                <a:spcPts val="0"/>
              </a:spcAft>
              <a:buSzPts val="2000"/>
              <a:buChar char="○"/>
            </a:pPr>
            <a:r>
              <a:rPr lang="en" sz="2000"/>
              <a:t>CE 1 106</a:t>
            </a:r>
            <a:endParaRPr sz="2000"/>
          </a:p>
          <a:p>
            <a:pPr indent="-355600" lvl="0" marL="457200" rtl="0" algn="l">
              <a:spcBef>
                <a:spcPts val="0"/>
              </a:spcBef>
              <a:spcAft>
                <a:spcPts val="0"/>
              </a:spcAft>
              <a:buSzPts val="2000"/>
              <a:buChar char="●"/>
            </a:pPr>
            <a:r>
              <a:rPr lang="en" sz="2000"/>
              <a:t>Labs are complementary to lectures, not simply more detail on same</a:t>
            </a:r>
            <a:endParaRPr sz="2000"/>
          </a:p>
          <a:p>
            <a:pPr indent="-355600" lvl="0" marL="457200" rtl="0" algn="l">
              <a:spcBef>
                <a:spcPts val="0"/>
              </a:spcBef>
              <a:spcAft>
                <a:spcPts val="0"/>
              </a:spcAft>
              <a:buSzPts val="2000"/>
              <a:buChar char="●"/>
            </a:pPr>
            <a:r>
              <a:rPr lang="en" sz="2000"/>
              <a:t>You solve exercises that we make available the day before, can ask questions and get help from assistants</a:t>
            </a:r>
            <a:endParaRPr sz="2000"/>
          </a:p>
          <a:p>
            <a:pPr indent="-355600" lvl="0" marL="457200" rtl="0" algn="l">
              <a:spcBef>
                <a:spcPts val="0"/>
              </a:spcBef>
              <a:spcAft>
                <a:spcPts val="0"/>
              </a:spcAft>
              <a:buSzPts val="2000"/>
              <a:buChar char="●"/>
            </a:pPr>
            <a:r>
              <a:rPr lang="en" sz="2000"/>
              <a:t>In certain weeks: homework/project office hours (probably on Zoom, in parallel to exercises)</a:t>
            </a:r>
            <a:endParaRPr sz="2000"/>
          </a:p>
          <a:p>
            <a:pPr indent="-355600" lvl="0" marL="457200" rtl="0" algn="l">
              <a:spcBef>
                <a:spcPts val="0"/>
              </a:spcBef>
              <a:spcAft>
                <a:spcPts val="0"/>
              </a:spcAft>
              <a:buSzPts val="2000"/>
              <a:buChar char="●"/>
            </a:pPr>
            <a:r>
              <a:rPr lang="en" sz="2000"/>
              <a:t>Weekly online quizzes on Moodle (see next slide)</a:t>
            </a:r>
            <a:endParaRPr sz="2000"/>
          </a:p>
        </p:txBody>
      </p:sp>
      <p:sp>
        <p:nvSpPr>
          <p:cNvPr id="265" name="Google Shape;265;p43"/>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logistics: Lab sessions</a:t>
            </a:r>
            <a:endParaRPr/>
          </a:p>
        </p:txBody>
      </p:sp>
      <p:sp>
        <p:nvSpPr>
          <p:cNvPr id="266" name="Google Shape;266;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 type="body"/>
          </p:nvPr>
        </p:nvSpPr>
        <p:spPr>
          <a:xfrm>
            <a:off x="352700" y="886100"/>
            <a:ext cx="8441700" cy="4089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Held online</a:t>
            </a:r>
            <a:r>
              <a:rPr lang="en" sz="1700"/>
              <a:t> on Moodle</a:t>
            </a:r>
            <a:endParaRPr sz="1700"/>
          </a:p>
          <a:p>
            <a:pPr indent="-336550" lvl="0" marL="457200" rtl="0" algn="l">
              <a:spcBef>
                <a:spcPts val="0"/>
              </a:spcBef>
              <a:spcAft>
                <a:spcPts val="0"/>
              </a:spcAft>
              <a:buSzPts val="1700"/>
              <a:buChar char="●"/>
            </a:pPr>
            <a:r>
              <a:rPr lang="en" sz="1700"/>
              <a:t>5 questions, to be answered within 10 minutes of starting</a:t>
            </a:r>
            <a:endParaRPr sz="1700"/>
          </a:p>
          <a:p>
            <a:pPr indent="-336550" lvl="0" marL="457200" rtl="0" algn="l">
              <a:spcBef>
                <a:spcPts val="0"/>
              </a:spcBef>
              <a:spcAft>
                <a:spcPts val="0"/>
              </a:spcAft>
              <a:buSzPts val="1700"/>
              <a:buChar char="●"/>
            </a:pPr>
            <a:r>
              <a:rPr lang="en" sz="1700"/>
              <a:t>During first 15 minutes (</a:t>
            </a:r>
            <a:r>
              <a:rPr lang="en" sz="1700"/>
              <a:t>13:15–13:30)</a:t>
            </a:r>
            <a:r>
              <a:rPr lang="en" sz="1700"/>
              <a:t> of each Fri lab session</a:t>
            </a:r>
            <a:endParaRPr sz="1700"/>
          </a:p>
          <a:p>
            <a:pPr indent="-336550" lvl="0" marL="457200" rtl="0" algn="l">
              <a:spcBef>
                <a:spcPts val="0"/>
              </a:spcBef>
              <a:spcAft>
                <a:spcPts val="0"/>
              </a:spcAft>
              <a:buSzPts val="1700"/>
              <a:buChar char="●"/>
            </a:pPr>
            <a:r>
              <a:rPr lang="en" sz="1700"/>
              <a:t>Week 1 (this week): no quiz</a:t>
            </a:r>
            <a:endParaRPr sz="1700"/>
          </a:p>
          <a:p>
            <a:pPr indent="-336550" lvl="0" marL="457200" rtl="0" algn="l">
              <a:spcBef>
                <a:spcPts val="0"/>
              </a:spcBef>
              <a:spcAft>
                <a:spcPts val="0"/>
              </a:spcAft>
              <a:buSzPts val="1700"/>
              <a:buChar char="●"/>
            </a:pPr>
            <a:r>
              <a:rPr lang="en" sz="1700"/>
              <a:t>Week 2 (next week): Quiz 1: no real questions, just to let you get familiar with the setup</a:t>
            </a:r>
            <a:endParaRPr sz="1700"/>
          </a:p>
          <a:p>
            <a:pPr indent="-336550" lvl="0" marL="457200" rtl="0" algn="l">
              <a:spcBef>
                <a:spcPts val="0"/>
              </a:spcBef>
              <a:spcAft>
                <a:spcPts val="0"/>
              </a:spcAft>
              <a:buSzPts val="1700"/>
              <a:buChar char="●"/>
            </a:pPr>
            <a:r>
              <a:rPr lang="en" sz="1700"/>
              <a:t>Week 3: Quiz 2: the first quiz that counts</a:t>
            </a:r>
            <a:endParaRPr sz="1700"/>
          </a:p>
          <a:p>
            <a:pPr indent="-336550" lvl="0" marL="457200" rtl="0" algn="l">
              <a:spcBef>
                <a:spcPts val="0"/>
              </a:spcBef>
              <a:spcAft>
                <a:spcPts val="0"/>
              </a:spcAft>
              <a:buSzPts val="1700"/>
              <a:buChar char="●"/>
            </a:pPr>
            <a:r>
              <a:rPr lang="en" sz="1700"/>
              <a:t>Quiz </a:t>
            </a:r>
            <a:r>
              <a:rPr i="1" lang="en" sz="1700"/>
              <a:t>i</a:t>
            </a:r>
            <a:r>
              <a:rPr lang="en" sz="1700"/>
              <a:t> (held in week </a:t>
            </a:r>
            <a:r>
              <a:rPr i="1" lang="en" sz="1700"/>
              <a:t>i </a:t>
            </a:r>
            <a:r>
              <a:rPr lang="en" sz="1700"/>
              <a:t>+ 1) is about lecture material of week </a:t>
            </a:r>
            <a:r>
              <a:rPr i="1" lang="en" sz="1700"/>
              <a:t>i</a:t>
            </a:r>
            <a:endParaRPr sz="1700"/>
          </a:p>
          <a:p>
            <a:pPr indent="-336550" lvl="0" marL="457200" rtl="0" algn="l">
              <a:spcBef>
                <a:spcPts val="0"/>
              </a:spcBef>
              <a:spcAft>
                <a:spcPts val="0"/>
              </a:spcAft>
              <a:buSzPts val="1700"/>
              <a:buChar char="●"/>
            </a:pPr>
            <a:r>
              <a:rPr lang="en" sz="1700"/>
              <a:t>Goal:</a:t>
            </a:r>
            <a:endParaRPr sz="1700"/>
          </a:p>
          <a:p>
            <a:pPr indent="-336550" lvl="1" marL="914400" rtl="0" algn="l">
              <a:spcBef>
                <a:spcPts val="0"/>
              </a:spcBef>
              <a:spcAft>
                <a:spcPts val="0"/>
              </a:spcAft>
              <a:buSzPts val="1700"/>
              <a:buChar char="○"/>
            </a:pPr>
            <a:r>
              <a:rPr lang="en" sz="1700"/>
              <a:t>Engage continuously with course material</a:t>
            </a:r>
            <a:endParaRPr sz="1700"/>
          </a:p>
          <a:p>
            <a:pPr indent="-336550" lvl="1" marL="914400" rtl="0" algn="l">
              <a:spcBef>
                <a:spcPts val="0"/>
              </a:spcBef>
              <a:spcAft>
                <a:spcPts val="0"/>
              </a:spcAft>
              <a:buSzPts val="1700"/>
              <a:buChar char="○"/>
            </a:pPr>
            <a:r>
              <a:rPr lang="en" sz="1700"/>
              <a:t>Think (not just find right slide)</a:t>
            </a:r>
            <a:endParaRPr sz="1700"/>
          </a:p>
          <a:p>
            <a:pPr indent="-336550" lvl="0" marL="457200" rtl="0" algn="l">
              <a:spcBef>
                <a:spcPts val="0"/>
              </a:spcBef>
              <a:spcAft>
                <a:spcPts val="0"/>
              </a:spcAft>
              <a:buSzPts val="1700"/>
              <a:buChar char="●"/>
            </a:pPr>
            <a:r>
              <a:rPr lang="en" sz="1700"/>
              <a:t>No one is expected to get everything right</a:t>
            </a:r>
            <a:endParaRPr sz="1700"/>
          </a:p>
          <a:p>
            <a:pPr indent="-336550" lvl="0" marL="457200" rtl="0" algn="l">
              <a:spcBef>
                <a:spcPts val="0"/>
              </a:spcBef>
              <a:spcAft>
                <a:spcPts val="0"/>
              </a:spcAft>
              <a:buSzPts val="1700"/>
              <a:buChar char="●"/>
            </a:pPr>
            <a:r>
              <a:rPr lang="en" sz="1700"/>
              <a:t>Your two lowest-scoring quizzes from entire semester won’t count</a:t>
            </a:r>
            <a:endParaRPr sz="1700"/>
          </a:p>
        </p:txBody>
      </p:sp>
      <p:sp>
        <p:nvSpPr>
          <p:cNvPr id="272" name="Google Shape;272;p44"/>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Weekly quizzes</a:t>
            </a:r>
            <a:endParaRPr/>
          </a:p>
        </p:txBody>
      </p:sp>
      <p:sp>
        <p:nvSpPr>
          <p:cNvPr id="273" name="Google Shape;273;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Important websites</a:t>
            </a:r>
            <a:endParaRPr>
              <a:latin typeface="Helvetica Neue"/>
              <a:ea typeface="Helvetica Neue"/>
              <a:cs typeface="Helvetica Neue"/>
              <a:sym typeface="Helvetica Neue"/>
            </a:endParaRPr>
          </a:p>
        </p:txBody>
      </p:sp>
      <p:sp>
        <p:nvSpPr>
          <p:cNvPr id="127" name="Google Shape;127;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27"/>
          <p:cNvSpPr txBox="1"/>
          <p:nvPr/>
        </p:nvSpPr>
        <p:spPr>
          <a:xfrm>
            <a:off x="1986800" y="1606025"/>
            <a:ext cx="61188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3"/>
              </a:rPr>
              <a:t>http://ada.epfl.ch</a:t>
            </a:r>
            <a:endParaRPr sz="29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lang="en" sz="1800">
                <a:solidFill>
                  <a:schemeClr val="dk2"/>
                </a:solidFill>
                <a:latin typeface="Helvetica Neue"/>
                <a:ea typeface="Helvetica Neue"/>
                <a:cs typeface="Helvetica Neue"/>
                <a:sym typeface="Helvetica Neue"/>
              </a:rPr>
              <a:t>Your main entry point. All materials linked from there.</a:t>
            </a:r>
            <a:endParaRPr sz="3000">
              <a:latin typeface="Helvetica Neue"/>
              <a:ea typeface="Helvetica Neue"/>
              <a:cs typeface="Helvetica Neue"/>
              <a:sym typeface="Helvetica Neue"/>
            </a:endParaRPr>
          </a:p>
        </p:txBody>
      </p:sp>
      <p:sp>
        <p:nvSpPr>
          <p:cNvPr id="129" name="Google Shape;129;p27"/>
          <p:cNvSpPr txBox="1"/>
          <p:nvPr/>
        </p:nvSpPr>
        <p:spPr>
          <a:xfrm>
            <a:off x="1986800" y="3944750"/>
            <a:ext cx="61188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4"/>
              </a:rPr>
              <a:t>https://github.com/epfl-ada/20</a:t>
            </a:r>
            <a:r>
              <a:rPr lang="en" sz="2900" u="sng">
                <a:solidFill>
                  <a:schemeClr val="hlink"/>
                </a:solidFill>
                <a:latin typeface="Helvetica Neue"/>
                <a:ea typeface="Helvetica Neue"/>
                <a:cs typeface="Helvetica Neue"/>
                <a:sym typeface="Helvetica Neue"/>
                <a:hlinkClick r:id="rId5"/>
              </a:rPr>
              <a:t>2</a:t>
            </a:r>
            <a:r>
              <a:rPr lang="en" sz="2900" u="sng">
                <a:solidFill>
                  <a:schemeClr val="hlink"/>
                </a:solidFill>
                <a:latin typeface="Helvetica Neue"/>
                <a:ea typeface="Helvetica Neue"/>
                <a:cs typeface="Helvetica Neue"/>
                <a:sym typeface="Helvetica Neue"/>
                <a:hlinkClick r:id="rId6"/>
              </a:rPr>
              <a:t>3</a:t>
            </a:r>
            <a:r>
              <a:rPr lang="en" sz="2900">
                <a:latin typeface="Helvetica Neue"/>
                <a:ea typeface="Helvetica Neue"/>
                <a:cs typeface="Helvetica Neue"/>
                <a:sym typeface="Helvetica Neue"/>
              </a:rPr>
              <a:t> </a:t>
            </a:r>
            <a:endParaRPr sz="29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Used for homework, project, and final exam.</a:t>
            </a:r>
            <a:endParaRPr sz="2900">
              <a:latin typeface="Helvetica Neue"/>
              <a:ea typeface="Helvetica Neue"/>
              <a:cs typeface="Helvetica Neue"/>
              <a:sym typeface="Helvetica Neue"/>
            </a:endParaRPr>
          </a:p>
        </p:txBody>
      </p:sp>
      <p:sp>
        <p:nvSpPr>
          <p:cNvPr id="130" name="Google Shape;130;p27"/>
          <p:cNvSpPr txBox="1"/>
          <p:nvPr/>
        </p:nvSpPr>
        <p:spPr>
          <a:xfrm>
            <a:off x="1986800" y="2625875"/>
            <a:ext cx="70599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7"/>
              </a:rPr>
              <a:t>https://go.epfl.ch/ada2023-ed</a:t>
            </a:r>
            <a:r>
              <a:rPr lang="en" sz="2900">
                <a:latin typeface="Helvetica Neue"/>
                <a:ea typeface="Helvetica Neue"/>
                <a:cs typeface="Helvetica Neue"/>
                <a:sym typeface="Helvetica Neue"/>
              </a:rPr>
              <a:t> </a:t>
            </a:r>
            <a:endParaRPr sz="29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Main communication channel. Sign in </a:t>
            </a:r>
            <a:r>
              <a:rPr lang="en" sz="1800">
                <a:solidFill>
                  <a:schemeClr val="dk2"/>
                </a:solidFill>
                <a:latin typeface="Helvetica Neue"/>
                <a:ea typeface="Helvetica Neue"/>
                <a:cs typeface="Helvetica Neue"/>
                <a:sym typeface="Helvetica Neue"/>
              </a:rPr>
              <a:t>with your EPFL email address (or simply access via Moodle).</a:t>
            </a:r>
            <a:endParaRPr sz="1800">
              <a:latin typeface="Helvetica Neue"/>
              <a:ea typeface="Helvetica Neue"/>
              <a:cs typeface="Helvetica Neue"/>
              <a:sym typeface="Helvetica Neue"/>
            </a:endParaRPr>
          </a:p>
        </p:txBody>
      </p:sp>
      <p:pic>
        <p:nvPicPr>
          <p:cNvPr id="131" name="Google Shape;131;p27">
            <a:hlinkClick r:id="rId8"/>
          </p:cNvPr>
          <p:cNvPicPr preferRelativeResize="0"/>
          <p:nvPr/>
        </p:nvPicPr>
        <p:blipFill>
          <a:blip r:embed="rId9">
            <a:alphaModFix/>
          </a:blip>
          <a:stretch>
            <a:fillRect/>
          </a:stretch>
        </p:blipFill>
        <p:spPr>
          <a:xfrm>
            <a:off x="733369" y="3792350"/>
            <a:ext cx="932961" cy="932975"/>
          </a:xfrm>
          <a:prstGeom prst="rect">
            <a:avLst/>
          </a:prstGeom>
          <a:noFill/>
          <a:ln>
            <a:noFill/>
          </a:ln>
        </p:spPr>
      </p:pic>
      <p:pic>
        <p:nvPicPr>
          <p:cNvPr descr="Screen Shot 2017-05-29 at 10.29.02 PM.png" id="132" name="Google Shape;132;p27"/>
          <p:cNvPicPr preferRelativeResize="0"/>
          <p:nvPr/>
        </p:nvPicPr>
        <p:blipFill>
          <a:blip r:embed="rId10">
            <a:alphaModFix/>
          </a:blip>
          <a:stretch>
            <a:fillRect/>
          </a:stretch>
        </p:blipFill>
        <p:spPr>
          <a:xfrm>
            <a:off x="631337" y="1450400"/>
            <a:ext cx="1118752" cy="1120026"/>
          </a:xfrm>
          <a:prstGeom prst="rect">
            <a:avLst/>
          </a:prstGeom>
          <a:noFill/>
          <a:ln>
            <a:noFill/>
          </a:ln>
        </p:spPr>
      </p:pic>
      <p:pic>
        <p:nvPicPr>
          <p:cNvPr id="133" name="Google Shape;133;p27"/>
          <p:cNvPicPr preferRelativeResize="0"/>
          <p:nvPr/>
        </p:nvPicPr>
        <p:blipFill>
          <a:blip r:embed="rId11">
            <a:alphaModFix/>
          </a:blip>
          <a:stretch>
            <a:fillRect/>
          </a:stretch>
        </p:blipFill>
        <p:spPr>
          <a:xfrm>
            <a:off x="844929" y="2758767"/>
            <a:ext cx="709825" cy="70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42850" y="250700"/>
            <a:ext cx="8507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279" name="Google Shape;279;p45"/>
          <p:cNvSpPr txBox="1"/>
          <p:nvPr>
            <p:ph idx="1" type="body"/>
          </p:nvPr>
        </p:nvSpPr>
        <p:spPr>
          <a:xfrm>
            <a:off x="352700" y="1041925"/>
            <a:ext cx="8450400" cy="3646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We’ll provide a number of datasets</a:t>
            </a:r>
            <a:endParaRPr/>
          </a:p>
          <a:p>
            <a:pPr indent="-381000" lvl="0" marL="457200" rtl="0" algn="l">
              <a:spcBef>
                <a:spcPts val="0"/>
              </a:spcBef>
              <a:spcAft>
                <a:spcPts val="0"/>
              </a:spcAft>
              <a:buSzPts val="2400"/>
              <a:buChar char="●"/>
            </a:pPr>
            <a:r>
              <a:rPr lang="en"/>
              <a:t>You need to form and pitch a crisp project idea</a:t>
            </a:r>
            <a:endParaRPr/>
          </a:p>
          <a:p>
            <a:pPr indent="-381000" lvl="0" marL="457200" rtl="0" algn="l">
              <a:spcBef>
                <a:spcPts val="0"/>
              </a:spcBef>
              <a:spcAft>
                <a:spcPts val="0"/>
              </a:spcAft>
              <a:buSzPts val="2400"/>
              <a:buChar char="●"/>
            </a:pPr>
            <a:r>
              <a:rPr lang="en"/>
              <a:t>Free to </a:t>
            </a:r>
            <a:r>
              <a:rPr lang="en"/>
              <a:t>combine</a:t>
            </a:r>
            <a:r>
              <a:rPr lang="en"/>
              <a:t> with other datasets (at </a:t>
            </a:r>
            <a:r>
              <a:rPr lang="en"/>
              <a:t>your</a:t>
            </a:r>
            <a:r>
              <a:rPr lang="en"/>
              <a:t> own risk)</a:t>
            </a:r>
            <a:endParaRPr/>
          </a:p>
          <a:p>
            <a:pPr indent="-381000" lvl="0" marL="457200" rtl="0" algn="l">
              <a:spcBef>
                <a:spcPts val="0"/>
              </a:spcBef>
              <a:spcAft>
                <a:spcPts val="0"/>
              </a:spcAft>
              <a:buSzPts val="2400"/>
              <a:buChar char="●"/>
            </a:pPr>
            <a:r>
              <a:rPr lang="en"/>
              <a:t>Goal: not a loose collection of results – tell a story with the data!</a:t>
            </a:r>
            <a:endParaRPr/>
          </a:p>
          <a:p>
            <a:pPr indent="-381000" lvl="1" marL="914400" rtl="0" algn="l">
              <a:spcBef>
                <a:spcPts val="0"/>
              </a:spcBef>
              <a:spcAft>
                <a:spcPts val="0"/>
              </a:spcAft>
              <a:buSzPts val="2400"/>
              <a:buChar char="○"/>
            </a:pPr>
            <a:r>
              <a:rPr lang="en"/>
              <a:t>Data stories of </a:t>
            </a:r>
            <a:r>
              <a:rPr lang="en" u="sng">
                <a:solidFill>
                  <a:schemeClr val="hlink"/>
                </a:solidFill>
                <a:hlinkClick r:id="rId3"/>
              </a:rPr>
              <a:t>2017</a:t>
            </a:r>
            <a:r>
              <a:rPr lang="en"/>
              <a:t>, </a:t>
            </a:r>
            <a:r>
              <a:rPr lang="en" u="sng">
                <a:solidFill>
                  <a:schemeClr val="hlink"/>
                </a:solidFill>
                <a:hlinkClick r:id="rId4"/>
              </a:rPr>
              <a:t>2018</a:t>
            </a:r>
            <a:r>
              <a:rPr lang="en"/>
              <a:t>, </a:t>
            </a:r>
            <a:r>
              <a:rPr lang="en" u="sng">
                <a:solidFill>
                  <a:schemeClr val="hlink"/>
                </a:solidFill>
                <a:hlinkClick r:id="rId5"/>
              </a:rPr>
              <a:t>2019</a:t>
            </a:r>
            <a:r>
              <a:rPr lang="en"/>
              <a:t>, </a:t>
            </a:r>
            <a:r>
              <a:rPr lang="en" u="sng">
                <a:solidFill>
                  <a:schemeClr val="hlink"/>
                </a:solidFill>
                <a:hlinkClick r:id="rId6"/>
              </a:rPr>
              <a:t>2020</a:t>
            </a:r>
            <a:r>
              <a:rPr lang="en"/>
              <a:t>, </a:t>
            </a:r>
            <a:r>
              <a:rPr lang="en" u="sng">
                <a:solidFill>
                  <a:schemeClr val="hlink"/>
                </a:solidFill>
                <a:hlinkClick r:id="rId7"/>
              </a:rPr>
              <a:t>2021</a:t>
            </a:r>
            <a:r>
              <a:rPr lang="en"/>
              <a:t>, </a:t>
            </a:r>
            <a:r>
              <a:rPr lang="en" u="sng">
                <a:solidFill>
                  <a:schemeClr val="hlink"/>
                </a:solidFill>
                <a:hlinkClick r:id="rId8"/>
              </a:rPr>
              <a:t>2022</a:t>
            </a:r>
            <a:endParaRPr/>
          </a:p>
          <a:p>
            <a:pPr indent="-381000" lvl="1" marL="914400" rtl="0" algn="l">
              <a:spcBef>
                <a:spcPts val="0"/>
              </a:spcBef>
              <a:spcAft>
                <a:spcPts val="0"/>
              </a:spcAft>
              <a:buSzPts val="2400"/>
              <a:buChar char="○"/>
            </a:pPr>
            <a:r>
              <a:rPr lang="en"/>
              <a:t>Nice </a:t>
            </a:r>
            <a:r>
              <a:rPr lang="en" u="sng">
                <a:solidFill>
                  <a:schemeClr val="hlink"/>
                </a:solidFill>
                <a:hlinkClick r:id="rId9"/>
              </a:rPr>
              <a:t>example</a:t>
            </a:r>
            <a:r>
              <a:rPr lang="en"/>
              <a:t> data story</a:t>
            </a:r>
            <a:endParaRPr/>
          </a:p>
        </p:txBody>
      </p:sp>
      <p:sp>
        <p:nvSpPr>
          <p:cNvPr id="280" name="Google Shape;280;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Image result for github" id="285" name="Google Shape;285;p46"/>
          <p:cNvPicPr preferRelativeResize="0"/>
          <p:nvPr/>
        </p:nvPicPr>
        <p:blipFill rotWithShape="1">
          <a:blip r:embed="rId3">
            <a:alphaModFix/>
          </a:blip>
          <a:srcRect b="0" l="22444" r="22300" t="0"/>
          <a:stretch/>
        </p:blipFill>
        <p:spPr>
          <a:xfrm>
            <a:off x="7560700" y="73550"/>
            <a:ext cx="1431924" cy="1360574"/>
          </a:xfrm>
          <a:prstGeom prst="rect">
            <a:avLst/>
          </a:prstGeom>
          <a:noFill/>
          <a:ln>
            <a:noFill/>
          </a:ln>
        </p:spPr>
      </p:pic>
      <p:sp>
        <p:nvSpPr>
          <p:cNvPr id="286" name="Google Shape;286;p46"/>
          <p:cNvSpPr txBox="1"/>
          <p:nvPr>
            <p:ph idx="1" type="body"/>
          </p:nvPr>
        </p:nvSpPr>
        <p:spPr>
          <a:xfrm>
            <a:off x="352700" y="1081300"/>
            <a:ext cx="8145300" cy="149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De-facto standard for managing and sharing code</a:t>
            </a:r>
            <a:endParaRPr/>
          </a:p>
          <a:p>
            <a:pPr indent="-381000" lvl="0" marL="457200" rtl="0" algn="l">
              <a:spcBef>
                <a:spcPts val="0"/>
              </a:spcBef>
              <a:spcAft>
                <a:spcPts val="0"/>
              </a:spcAft>
              <a:buSzPts val="2400"/>
              <a:buChar char="●"/>
            </a:pPr>
            <a:r>
              <a:rPr lang="en"/>
              <a:t>All students in this class need a GitHub account</a:t>
            </a:r>
            <a:endParaRPr>
              <a:highlight>
                <a:srgbClr val="FF0000"/>
              </a:highlight>
            </a:endParaRPr>
          </a:p>
          <a:p>
            <a:pPr indent="-381000" lvl="0" marL="457200" rtl="0" algn="l">
              <a:spcBef>
                <a:spcPts val="0"/>
              </a:spcBef>
              <a:spcAft>
                <a:spcPts val="0"/>
              </a:spcAft>
              <a:buSzPts val="2400"/>
              <a:buChar char="●"/>
            </a:pPr>
            <a:r>
              <a:rPr lang="en"/>
              <a:t>Homework and project submissions done via GitHub</a:t>
            </a:r>
            <a:endParaRPr/>
          </a:p>
        </p:txBody>
      </p:sp>
      <p:sp>
        <p:nvSpPr>
          <p:cNvPr id="287" name="Google Shape;287;p46"/>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and projects: GitHub</a:t>
            </a:r>
            <a:endParaRPr/>
          </a:p>
        </p:txBody>
      </p:sp>
      <p:sp>
        <p:nvSpPr>
          <p:cNvPr id="288" name="Google Shape;288;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46"/>
          <p:cNvPicPr preferRelativeResize="0"/>
          <p:nvPr/>
        </p:nvPicPr>
        <p:blipFill>
          <a:blip r:embed="rId4">
            <a:alphaModFix/>
          </a:blip>
          <a:stretch>
            <a:fillRect/>
          </a:stretch>
        </p:blipFill>
        <p:spPr>
          <a:xfrm>
            <a:off x="5090400" y="2888648"/>
            <a:ext cx="2258975" cy="194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idx="1" type="body"/>
          </p:nvPr>
        </p:nvSpPr>
        <p:spPr>
          <a:xfrm>
            <a:off x="352700" y="1005100"/>
            <a:ext cx="8260200" cy="401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Class forum, available via Moodle</a:t>
            </a:r>
            <a:endParaRPr/>
          </a:p>
          <a:p>
            <a:pPr indent="-381000" lvl="0" marL="457200" rtl="0" algn="l">
              <a:spcBef>
                <a:spcPts val="0"/>
              </a:spcBef>
              <a:spcAft>
                <a:spcPts val="0"/>
              </a:spcAft>
              <a:buSzPts val="2400"/>
              <a:buChar char="●"/>
            </a:pPr>
            <a:r>
              <a:rPr lang="en"/>
              <a:t>Also accessible directly, outside of Moodle:</a:t>
            </a:r>
            <a:br>
              <a:rPr lang="en"/>
            </a:br>
            <a:r>
              <a:rPr lang="en" u="sng">
                <a:solidFill>
                  <a:schemeClr val="hlink"/>
                </a:solidFill>
                <a:hlinkClick r:id="rId3"/>
              </a:rPr>
              <a:t>https://go.epfl.ch/ada2023-ed</a:t>
            </a:r>
            <a:r>
              <a:rPr lang="en"/>
              <a:t> </a:t>
            </a:r>
            <a:br>
              <a:rPr lang="en"/>
            </a:br>
            <a:r>
              <a:rPr lang="en"/>
              <a:t>(s</a:t>
            </a:r>
            <a:r>
              <a:rPr lang="en"/>
              <a:t>ign in using the same email address as for Moodle)</a:t>
            </a:r>
            <a:endParaRPr/>
          </a:p>
          <a:p>
            <a:pPr indent="-381000" lvl="0" marL="457200" rtl="0" algn="l">
              <a:spcBef>
                <a:spcPts val="0"/>
              </a:spcBef>
              <a:spcAft>
                <a:spcPts val="0"/>
              </a:spcAft>
              <a:buSzPts val="2400"/>
              <a:buChar char="●"/>
            </a:pPr>
            <a:r>
              <a:rPr lang="en"/>
              <a:t>Central place to ask all class-related questions</a:t>
            </a:r>
            <a:endParaRPr/>
          </a:p>
          <a:p>
            <a:pPr indent="-381000" lvl="0" marL="457200" rtl="0" algn="l">
              <a:spcBef>
                <a:spcPts val="0"/>
              </a:spcBef>
              <a:spcAft>
                <a:spcPts val="0"/>
              </a:spcAft>
              <a:buSzPts val="2400"/>
              <a:buChar char="●"/>
            </a:pPr>
            <a:r>
              <a:rPr lang="en"/>
              <a:t>Mandatory! We’ll send important announcements on Ed only</a:t>
            </a:r>
            <a:endParaRPr/>
          </a:p>
          <a:p>
            <a:pPr indent="-381000" lvl="0" marL="457200" rtl="0" algn="l">
              <a:spcBef>
                <a:spcPts val="0"/>
              </a:spcBef>
              <a:spcAft>
                <a:spcPts val="0"/>
              </a:spcAft>
              <a:buSzPts val="2400"/>
              <a:buChar char="●"/>
            </a:pPr>
            <a:r>
              <a:rPr lang="en"/>
              <a:t>Help each other (without cheating, of course)</a:t>
            </a:r>
            <a:endParaRPr/>
          </a:p>
        </p:txBody>
      </p:sp>
      <p:sp>
        <p:nvSpPr>
          <p:cNvPr id="295" name="Google Shape;295;p47"/>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ain communication channel</a:t>
            </a:r>
            <a:r>
              <a:rPr lang="en"/>
              <a:t>:</a:t>
            </a:r>
            <a:endParaRPr/>
          </a:p>
        </p:txBody>
      </p:sp>
      <p:sp>
        <p:nvSpPr>
          <p:cNvPr id="296" name="Google Shape;296;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7"/>
          <p:cNvPicPr preferRelativeResize="0"/>
          <p:nvPr/>
        </p:nvPicPr>
        <p:blipFill>
          <a:blip r:embed="rId4">
            <a:alphaModFix/>
          </a:blip>
          <a:stretch>
            <a:fillRect/>
          </a:stretch>
        </p:blipFill>
        <p:spPr>
          <a:xfrm>
            <a:off x="6144679" y="130292"/>
            <a:ext cx="709825" cy="70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idx="1" type="body"/>
          </p:nvPr>
        </p:nvSpPr>
        <p:spPr>
          <a:xfrm>
            <a:off x="352700" y="1005100"/>
            <a:ext cx="8260200" cy="401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Throughout the semester, we’ll release videos with supplemental information; e.g.,</a:t>
            </a:r>
            <a:endParaRPr/>
          </a:p>
          <a:p>
            <a:pPr indent="-381000" lvl="1" marL="914400" rtl="0" algn="l">
              <a:spcBef>
                <a:spcPts val="0"/>
              </a:spcBef>
              <a:spcAft>
                <a:spcPts val="0"/>
              </a:spcAft>
              <a:buSzPts val="2400"/>
              <a:buChar char="○"/>
            </a:pPr>
            <a:r>
              <a:rPr lang="en"/>
              <a:t>Intro to lab sessions </a:t>
            </a:r>
            <a:r>
              <a:rPr lang="en"/>
              <a:t>(</a:t>
            </a:r>
            <a:r>
              <a:rPr lang="en" u="sng">
                <a:solidFill>
                  <a:schemeClr val="hlink"/>
                </a:solidFill>
                <a:hlinkClick r:id="rId3"/>
              </a:rPr>
              <a:t>already available!</a:t>
            </a:r>
            <a:r>
              <a:rPr lang="en"/>
              <a:t>)</a:t>
            </a:r>
            <a:endParaRPr/>
          </a:p>
          <a:p>
            <a:pPr indent="-381000" lvl="1" marL="914400" rtl="0" algn="l">
              <a:spcBef>
                <a:spcPts val="0"/>
              </a:spcBef>
              <a:spcAft>
                <a:spcPts val="0"/>
              </a:spcAft>
              <a:buSzPts val="2400"/>
              <a:buChar char="○"/>
            </a:pPr>
            <a:r>
              <a:rPr lang="en"/>
              <a:t>Project instructions</a:t>
            </a:r>
            <a:endParaRPr/>
          </a:p>
          <a:p>
            <a:pPr indent="-381000" lvl="1" marL="914400" rtl="0" algn="l">
              <a:spcBef>
                <a:spcPts val="0"/>
              </a:spcBef>
              <a:spcAft>
                <a:spcPts val="0"/>
              </a:spcAft>
              <a:buSzPts val="2400"/>
              <a:buChar char="○"/>
            </a:pPr>
            <a:r>
              <a:rPr lang="en"/>
              <a:t>Homework 1 postmortem</a:t>
            </a:r>
            <a:endParaRPr/>
          </a:p>
          <a:p>
            <a:pPr indent="-381000" lvl="1" marL="914400" rtl="0" algn="l">
              <a:spcBef>
                <a:spcPts val="0"/>
              </a:spcBef>
              <a:spcAft>
                <a:spcPts val="0"/>
              </a:spcAft>
              <a:buSzPts val="2400"/>
              <a:buChar char="○"/>
            </a:pPr>
            <a:r>
              <a:rPr lang="en"/>
              <a:t>Homework 2 postmortem</a:t>
            </a:r>
            <a:endParaRPr/>
          </a:p>
        </p:txBody>
      </p:sp>
      <p:sp>
        <p:nvSpPr>
          <p:cNvPr id="303" name="Google Shape;303;p48"/>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Watch-at-home videos</a:t>
            </a:r>
            <a:endParaRPr/>
          </a:p>
        </p:txBody>
      </p:sp>
      <p:sp>
        <p:nvSpPr>
          <p:cNvPr id="304" name="Google Shape;304;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idx="1" type="body"/>
          </p:nvPr>
        </p:nvSpPr>
        <p:spPr>
          <a:xfrm>
            <a:off x="352700" y="1005100"/>
            <a:ext cx="8260200" cy="401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Multiple platforms used in ADA for various tasks (as in real life): Ed,</a:t>
            </a:r>
            <a:r>
              <a:rPr lang="en"/>
              <a:t> GitHub,</a:t>
            </a:r>
            <a:r>
              <a:rPr lang="en"/>
              <a:t> Google docs, ADA website</a:t>
            </a:r>
            <a:endParaRPr/>
          </a:p>
          <a:p>
            <a:pPr indent="-381000" lvl="0" marL="457200" rtl="0" algn="l">
              <a:spcBef>
                <a:spcPts val="0"/>
              </a:spcBef>
              <a:spcAft>
                <a:spcPts val="0"/>
              </a:spcAft>
              <a:buSzPts val="2400"/>
              <a:buChar char="●"/>
            </a:pPr>
            <a:r>
              <a:rPr lang="en"/>
              <a:t>To avoid confusion,</a:t>
            </a:r>
            <a:endParaRPr/>
          </a:p>
          <a:p>
            <a:pPr indent="-381000" lvl="1" marL="914400" rtl="0" algn="l">
              <a:spcBef>
                <a:spcPts val="0"/>
              </a:spcBef>
              <a:spcAft>
                <a:spcPts val="0"/>
              </a:spcAft>
              <a:buSzPts val="2400"/>
              <a:buChar char="○"/>
            </a:pPr>
            <a:r>
              <a:rPr lang="en"/>
              <a:t>familiarize yourself with </a:t>
            </a:r>
            <a:r>
              <a:rPr lang="en" u="sng">
                <a:solidFill>
                  <a:schemeClr val="hlink"/>
                </a:solidFill>
                <a:hlinkClick r:id="rId3"/>
              </a:rPr>
              <a:t>communication guidelines</a:t>
            </a:r>
            <a:endParaRPr/>
          </a:p>
          <a:p>
            <a:pPr indent="-381000" lvl="1" marL="914400" rtl="0" algn="l">
              <a:spcBef>
                <a:spcPts val="0"/>
              </a:spcBef>
              <a:spcAft>
                <a:spcPts val="0"/>
              </a:spcAft>
              <a:buSzPts val="2400"/>
              <a:buChar char="○"/>
            </a:pPr>
            <a:r>
              <a:rPr lang="en"/>
              <a:t>all materials will be linked from the website as a central point of entry: </a:t>
            </a:r>
            <a:r>
              <a:rPr lang="en" u="sng">
                <a:solidFill>
                  <a:schemeClr val="hlink"/>
                </a:solidFill>
                <a:hlinkClick r:id="rId4"/>
              </a:rPr>
              <a:t>https://ada.epfl.ch</a:t>
            </a:r>
            <a:r>
              <a:rPr lang="en"/>
              <a:t> </a:t>
            </a:r>
            <a:endParaRPr/>
          </a:p>
          <a:p>
            <a:pPr indent="-381000" lvl="1" marL="914400" rtl="0" algn="l">
              <a:spcBef>
                <a:spcPts val="0"/>
              </a:spcBef>
              <a:spcAft>
                <a:spcPts val="0"/>
              </a:spcAft>
              <a:buSzPts val="2400"/>
              <a:buChar char="○"/>
            </a:pPr>
            <a:r>
              <a:rPr lang="en"/>
              <a:t>all discussions will take place on Ed</a:t>
            </a:r>
            <a:endParaRPr/>
          </a:p>
        </p:txBody>
      </p:sp>
      <p:sp>
        <p:nvSpPr>
          <p:cNvPr id="310" name="Google Shape;310;p49"/>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note on communication</a:t>
            </a:r>
            <a:endParaRPr/>
          </a:p>
        </p:txBody>
      </p:sp>
      <p:sp>
        <p:nvSpPr>
          <p:cNvPr id="311" name="Google Shape;311;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idx="1" type="body"/>
          </p:nvPr>
        </p:nvSpPr>
        <p:spPr>
          <a:xfrm>
            <a:off x="352700" y="1157500"/>
            <a:ext cx="8145300" cy="3738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Must form teams within 2 weeks, starting now (in time for release of Homework 1)!</a:t>
            </a:r>
            <a:endParaRPr/>
          </a:p>
          <a:p>
            <a:pPr indent="-381000" lvl="0" marL="457200" rtl="0" algn="l">
              <a:spcBef>
                <a:spcPts val="0"/>
              </a:spcBef>
              <a:spcAft>
                <a:spcPts val="0"/>
              </a:spcAft>
              <a:buSzPts val="2400"/>
              <a:buChar char="●"/>
            </a:pPr>
            <a:r>
              <a:rPr lang="en"/>
              <a:t>Get started immediately to find 4 teammates</a:t>
            </a:r>
            <a:endParaRPr/>
          </a:p>
          <a:p>
            <a:pPr indent="-381000" lvl="0" marL="457200" rtl="0" algn="l">
              <a:spcBef>
                <a:spcPts val="0"/>
              </a:spcBef>
              <a:spcAft>
                <a:spcPts val="0"/>
              </a:spcAft>
              <a:buSzPts val="2400"/>
              <a:buChar char="●"/>
            </a:pPr>
            <a:r>
              <a:rPr lang="en"/>
              <a:t>B</a:t>
            </a:r>
            <a:r>
              <a:rPr lang="en"/>
              <a:t>y Fri 6 Oct 23:59, complete the registration form (to be done by each team member individually):</a:t>
            </a:r>
            <a:br>
              <a:rPr lang="en"/>
            </a:br>
            <a:r>
              <a:rPr lang="en" u="sng">
                <a:solidFill>
                  <a:schemeClr val="hlink"/>
                </a:solidFill>
                <a:hlinkClick r:id="rId3"/>
              </a:rPr>
              <a:t>https://forms.gle/kEX3asGKPKRFBhN2A</a:t>
            </a:r>
            <a:r>
              <a:rPr lang="en"/>
              <a:t> </a:t>
            </a:r>
            <a:endParaRPr/>
          </a:p>
          <a:p>
            <a:pPr indent="-381000" lvl="0" marL="457200" rtl="0" algn="l">
              <a:spcBef>
                <a:spcPts val="0"/>
              </a:spcBef>
              <a:spcAft>
                <a:spcPts val="0"/>
              </a:spcAft>
              <a:buSzPts val="2400"/>
              <a:buChar char="●"/>
            </a:pPr>
            <a:r>
              <a:rPr lang="en"/>
              <a:t>Can change team after Homework 1 (but try to avoid it)</a:t>
            </a:r>
            <a:endParaRPr/>
          </a:p>
        </p:txBody>
      </p:sp>
      <p:sp>
        <p:nvSpPr>
          <p:cNvPr id="317" name="Google Shape;317;p50"/>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registration</a:t>
            </a:r>
            <a:endParaRPr/>
          </a:p>
        </p:txBody>
      </p:sp>
      <p:sp>
        <p:nvSpPr>
          <p:cNvPr id="318" name="Google Shape;318;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1"/>
          <p:cNvPicPr preferRelativeResize="0"/>
          <p:nvPr/>
        </p:nvPicPr>
        <p:blipFill>
          <a:blip r:embed="rId3">
            <a:alphaModFix/>
          </a:blip>
          <a:stretch>
            <a:fillRect/>
          </a:stretch>
        </p:blipFill>
        <p:spPr>
          <a:xfrm>
            <a:off x="6497299" y="2081249"/>
            <a:ext cx="2681800" cy="905825"/>
          </a:xfrm>
          <a:prstGeom prst="rect">
            <a:avLst/>
          </a:prstGeom>
          <a:noFill/>
          <a:ln>
            <a:noFill/>
          </a:ln>
        </p:spPr>
      </p:pic>
      <p:sp>
        <p:nvSpPr>
          <p:cNvPr id="324" name="Google Shape;324;p51"/>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sp>
        <p:nvSpPr>
          <p:cNvPr id="325" name="Google Shape;325;p51"/>
          <p:cNvSpPr txBox="1"/>
          <p:nvPr>
            <p:ph idx="1" type="body"/>
          </p:nvPr>
        </p:nvSpPr>
        <p:spPr>
          <a:xfrm>
            <a:off x="352700" y="980600"/>
            <a:ext cx="84051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of</a:t>
            </a:r>
            <a:endParaRPr/>
          </a:p>
          <a:p>
            <a:pPr indent="-381000" lvl="0" marL="457200" rtl="0" algn="l">
              <a:spcBef>
                <a:spcPts val="1600"/>
              </a:spcBef>
              <a:spcAft>
                <a:spcPts val="0"/>
              </a:spcAft>
              <a:buSzPts val="2400"/>
              <a:buChar char="●"/>
            </a:pPr>
            <a:r>
              <a:rPr lang="en"/>
              <a:t>probabilities and stats</a:t>
            </a:r>
            <a:endParaRPr/>
          </a:p>
          <a:p>
            <a:pPr indent="-381000" lvl="0" marL="457200" rtl="0" algn="l">
              <a:spcBef>
                <a:spcPts val="0"/>
              </a:spcBef>
              <a:spcAft>
                <a:spcPts val="0"/>
              </a:spcAft>
              <a:buSzPts val="2400"/>
              <a:buChar char="●"/>
            </a:pPr>
            <a:r>
              <a:rPr lang="en"/>
              <a:t>databases</a:t>
            </a:r>
            <a:endParaRPr/>
          </a:p>
          <a:p>
            <a:pPr indent="-381000" lvl="0" marL="457200" rtl="0" algn="l">
              <a:spcBef>
                <a:spcPts val="0"/>
              </a:spcBef>
              <a:spcAft>
                <a:spcPts val="0"/>
              </a:spcAft>
              <a:buSzPts val="2400"/>
              <a:buChar char="●"/>
            </a:pPr>
            <a:r>
              <a:rPr lang="en"/>
              <a:t>programming</a:t>
            </a:r>
            <a:endParaRPr/>
          </a:p>
          <a:p>
            <a:pPr indent="-381000" lvl="1" marL="914400" rtl="0" algn="l">
              <a:spcBef>
                <a:spcPts val="0"/>
              </a:spcBef>
              <a:spcAft>
                <a:spcPts val="0"/>
              </a:spcAft>
              <a:buSzPts val="2400"/>
              <a:buChar char="○"/>
            </a:pPr>
            <a:r>
              <a:rPr lang="en"/>
              <a:t>You won’t survive if you can’t program</a:t>
            </a:r>
            <a:endParaRPr/>
          </a:p>
          <a:p>
            <a:pPr indent="-381000" lvl="1" marL="914400" rtl="0" algn="l">
              <a:spcBef>
                <a:spcPts val="0"/>
              </a:spcBef>
              <a:spcAft>
                <a:spcPts val="0"/>
              </a:spcAft>
              <a:buSzPts val="2400"/>
              <a:buChar char="○"/>
            </a:pPr>
            <a:r>
              <a:rPr lang="en"/>
              <a:t>Homework, exam: Python required</a:t>
            </a:r>
            <a:endParaRPr/>
          </a:p>
          <a:p>
            <a:pPr indent="-381000" lvl="1" marL="914400" rtl="0" algn="l">
              <a:spcBef>
                <a:spcPts val="0"/>
              </a:spcBef>
              <a:spcAft>
                <a:spcPts val="0"/>
              </a:spcAft>
              <a:buSzPts val="2400"/>
              <a:buChar char="○"/>
            </a:pPr>
            <a:r>
              <a:rPr lang="en"/>
              <a:t>Project: up to you, but we support only Python</a:t>
            </a:r>
            <a:endParaRPr/>
          </a:p>
          <a:p>
            <a:pPr indent="-381000" lvl="1" marL="914400" rtl="0" algn="l">
              <a:spcBef>
                <a:spcPts val="0"/>
              </a:spcBef>
              <a:spcAft>
                <a:spcPts val="0"/>
              </a:spcAft>
              <a:buSzPts val="2400"/>
              <a:buChar char="○"/>
            </a:pPr>
            <a:r>
              <a:rPr lang="en" sz="2400"/>
              <a:t>Brush up your Python skills (</a:t>
            </a:r>
            <a:r>
              <a:rPr lang="en"/>
              <a:t>many great online courses out there</a:t>
            </a:r>
            <a:r>
              <a:rPr lang="en" sz="2400"/>
              <a:t>)</a:t>
            </a:r>
            <a:endParaRPr sz="2400"/>
          </a:p>
        </p:txBody>
      </p:sp>
      <p:sp>
        <p:nvSpPr>
          <p:cNvPr id="326" name="Google Shape;326;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environments</a:t>
            </a:r>
            <a:endParaRPr/>
          </a:p>
        </p:txBody>
      </p:sp>
      <p:sp>
        <p:nvSpPr>
          <p:cNvPr id="332" name="Google Shape;332;p52"/>
          <p:cNvSpPr txBox="1"/>
          <p:nvPr>
            <p:ph idx="1" type="body"/>
          </p:nvPr>
        </p:nvSpPr>
        <p:spPr>
          <a:xfrm>
            <a:off x="197350" y="980600"/>
            <a:ext cx="8849400" cy="37080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Helvetica Neue"/>
              <a:buChar char="●"/>
            </a:pPr>
            <a:r>
              <a:rPr lang="en" sz="2000"/>
              <a:t>Homeworks and exams to be done as </a:t>
            </a:r>
            <a:r>
              <a:rPr lang="en" sz="2000" u="sng">
                <a:solidFill>
                  <a:schemeClr val="hlink"/>
                </a:solidFill>
                <a:hlinkClick r:id="rId3"/>
              </a:rPr>
              <a:t>Jupyter Notebooks</a:t>
            </a:r>
            <a:endParaRPr sz="2000"/>
          </a:p>
          <a:p>
            <a:pPr indent="-355600" lvl="0" marL="457200" marR="0" rtl="0" algn="l">
              <a:lnSpc>
                <a:spcPct val="115000"/>
              </a:lnSpc>
              <a:spcBef>
                <a:spcPts val="0"/>
              </a:spcBef>
              <a:spcAft>
                <a:spcPts val="0"/>
              </a:spcAft>
              <a:buClr>
                <a:schemeClr val="dk2"/>
              </a:buClr>
              <a:buSzPts val="2000"/>
              <a:buFont typeface="Helvetica Neue"/>
              <a:buChar char="●"/>
            </a:pPr>
            <a:r>
              <a:rPr lang="en" sz="2000"/>
              <a:t>You will submit a pre-executed .ipynb file</a:t>
            </a:r>
            <a:endParaRPr sz="2000"/>
          </a:p>
          <a:p>
            <a:pPr indent="-355600" lvl="1" marL="914400" marR="0" rtl="0" algn="l">
              <a:lnSpc>
                <a:spcPct val="115000"/>
              </a:lnSpc>
              <a:spcBef>
                <a:spcPts val="0"/>
              </a:spcBef>
              <a:spcAft>
                <a:spcPts val="0"/>
              </a:spcAft>
              <a:buClr>
                <a:schemeClr val="dk2"/>
              </a:buClr>
              <a:buSzPts val="2000"/>
              <a:buFont typeface="Helvetica Neue"/>
              <a:buChar char="○"/>
            </a:pPr>
            <a:r>
              <a:rPr lang="en" sz="2000"/>
              <a:t>We don’t care how you produce it</a:t>
            </a:r>
            <a:endParaRPr sz="2000"/>
          </a:p>
          <a:p>
            <a:pPr indent="-355600" lvl="1" marL="914400" marR="0" rtl="0" algn="l">
              <a:lnSpc>
                <a:spcPct val="115000"/>
              </a:lnSpc>
              <a:spcBef>
                <a:spcPts val="0"/>
              </a:spcBef>
              <a:spcAft>
                <a:spcPts val="0"/>
              </a:spcAft>
              <a:buSzPts val="2000"/>
              <a:buChar char="○"/>
            </a:pPr>
            <a:r>
              <a:rPr lang="en" sz="2000"/>
              <a:t>Option 1: local Python installation (e.g., </a:t>
            </a:r>
            <a:r>
              <a:rPr lang="en" sz="2000" u="sng">
                <a:solidFill>
                  <a:schemeClr val="hlink"/>
                </a:solidFill>
                <a:hlinkClick r:id="rId4"/>
              </a:rPr>
              <a:t>Anaconda</a:t>
            </a:r>
            <a:r>
              <a:rPr lang="en" sz="2000"/>
              <a:t> + </a:t>
            </a:r>
            <a:r>
              <a:rPr lang="en" sz="2000" u="sng">
                <a:solidFill>
                  <a:schemeClr val="hlink"/>
                </a:solidFill>
                <a:hlinkClick r:id="rId5"/>
              </a:rPr>
              <a:t>JupyterLab</a:t>
            </a:r>
            <a:r>
              <a:rPr lang="en" sz="2000"/>
              <a:t>)</a:t>
            </a:r>
            <a:endParaRPr sz="2000"/>
          </a:p>
          <a:p>
            <a:pPr indent="-355600" lvl="1" marL="914400" marR="0" rtl="0" algn="l">
              <a:lnSpc>
                <a:spcPct val="115000"/>
              </a:lnSpc>
              <a:spcBef>
                <a:spcPts val="0"/>
              </a:spcBef>
              <a:spcAft>
                <a:spcPts val="0"/>
              </a:spcAft>
              <a:buSzPts val="2000"/>
              <a:buChar char="○"/>
            </a:pPr>
            <a:r>
              <a:rPr lang="en" sz="2000"/>
              <a:t>Option 2: </a:t>
            </a:r>
            <a:r>
              <a:rPr lang="en" sz="2000" u="sng">
                <a:solidFill>
                  <a:schemeClr val="hlink"/>
                </a:solidFill>
                <a:hlinkClick r:id="rId6"/>
              </a:rPr>
              <a:t>Google Colab</a:t>
            </a:r>
            <a:r>
              <a:rPr lang="en" sz="2000"/>
              <a:t> = notebook hosted by Google</a:t>
            </a:r>
            <a:endParaRPr sz="2000"/>
          </a:p>
          <a:p>
            <a:pPr indent="-355600" lvl="1" marL="914400" marR="0" rtl="0" algn="l">
              <a:lnSpc>
                <a:spcPct val="115000"/>
              </a:lnSpc>
              <a:spcBef>
                <a:spcPts val="0"/>
              </a:spcBef>
              <a:spcAft>
                <a:spcPts val="0"/>
              </a:spcAft>
              <a:buSzPts val="2000"/>
              <a:buChar char="○"/>
            </a:pPr>
            <a:r>
              <a:rPr lang="en" sz="2000"/>
              <a:t>Option 3: </a:t>
            </a:r>
            <a:r>
              <a:rPr lang="en" sz="2000" u="sng">
                <a:solidFill>
                  <a:schemeClr val="hlink"/>
                </a:solidFill>
                <a:hlinkClick r:id="rId7"/>
              </a:rPr>
              <a:t>noto</a:t>
            </a:r>
            <a:r>
              <a:rPr lang="en" sz="2000"/>
              <a:t> = notebook hosted by EPFL</a:t>
            </a:r>
            <a:endParaRPr sz="2000"/>
          </a:p>
          <a:p>
            <a:pPr indent="-355600" lvl="0" marL="457200" rtl="0" algn="l">
              <a:spcBef>
                <a:spcPts val="0"/>
              </a:spcBef>
              <a:spcAft>
                <a:spcPts val="0"/>
              </a:spcAft>
              <a:buSzPts val="2000"/>
              <a:buChar char="●"/>
            </a:pPr>
            <a:r>
              <a:rPr lang="en" sz="2000"/>
              <a:t>To get started: </a:t>
            </a:r>
            <a:r>
              <a:rPr lang="en" sz="2000"/>
              <a:t>come to Friday’s lab session</a:t>
            </a:r>
            <a:r>
              <a:rPr lang="en" sz="2000"/>
              <a:t> (</a:t>
            </a:r>
            <a:r>
              <a:rPr lang="en" sz="2000"/>
              <a:t>“</a:t>
            </a:r>
            <a:r>
              <a:rPr lang="en" sz="2000" u="sng">
                <a:solidFill>
                  <a:schemeClr val="hlink"/>
                </a:solidFill>
                <a:hlinkClick r:id="rId8"/>
              </a:rPr>
              <a:t>Exercise 0</a:t>
            </a:r>
            <a:r>
              <a:rPr lang="en" sz="2000"/>
              <a:t>”)</a:t>
            </a:r>
            <a:endParaRPr sz="2000"/>
          </a:p>
          <a:p>
            <a:pPr indent="-355600" lvl="0" marL="457200" rtl="0" algn="l">
              <a:spcBef>
                <a:spcPts val="0"/>
              </a:spcBef>
              <a:spcAft>
                <a:spcPts val="0"/>
              </a:spcAft>
              <a:buSzPts val="2000"/>
              <a:buChar char="●"/>
            </a:pPr>
            <a:r>
              <a:rPr lang="en" sz="2000"/>
              <a:t>“</a:t>
            </a:r>
            <a:r>
              <a:rPr lang="en" sz="2000" u="sng">
                <a:solidFill>
                  <a:schemeClr val="hlink"/>
                </a:solidFill>
                <a:hlinkClick r:id="rId9"/>
              </a:rPr>
              <a:t>Homework 0</a:t>
            </a:r>
            <a:r>
              <a:rPr lang="en" sz="2000"/>
              <a:t>”:</a:t>
            </a:r>
            <a:r>
              <a:rPr lang="en" sz="2000"/>
              <a:t> do it yourself at home after lab session (optional, not graded)</a:t>
            </a:r>
            <a:endParaRPr sz="2000"/>
          </a:p>
          <a:p>
            <a:pPr indent="-355600" lvl="0" marL="457200" rtl="0" algn="l">
              <a:spcBef>
                <a:spcPts val="0"/>
              </a:spcBef>
              <a:spcAft>
                <a:spcPts val="0"/>
              </a:spcAft>
              <a:buSzPts val="2000"/>
              <a:buChar char="●"/>
            </a:pPr>
            <a:r>
              <a:rPr lang="en" sz="2000"/>
              <a:t>Doing Homework 0 is the best way of making sure you’re set up correctly for later homework, project, exam</a:t>
            </a:r>
            <a:endParaRPr sz="2000"/>
          </a:p>
        </p:txBody>
      </p:sp>
      <p:sp>
        <p:nvSpPr>
          <p:cNvPr id="333" name="Google Shape;333;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a:t>
            </a:r>
            <a:endParaRPr/>
          </a:p>
        </p:txBody>
      </p:sp>
      <p:pic>
        <p:nvPicPr>
          <p:cNvPr id="339" name="Google Shape;339;p53"/>
          <p:cNvPicPr preferRelativeResize="0"/>
          <p:nvPr/>
        </p:nvPicPr>
        <p:blipFill>
          <a:blip r:embed="rId3">
            <a:alphaModFix/>
          </a:blip>
          <a:stretch>
            <a:fillRect/>
          </a:stretch>
        </p:blipFill>
        <p:spPr>
          <a:xfrm>
            <a:off x="399650" y="1211350"/>
            <a:ext cx="3906375" cy="1394150"/>
          </a:xfrm>
          <a:prstGeom prst="rect">
            <a:avLst/>
          </a:prstGeom>
          <a:noFill/>
          <a:ln>
            <a:noFill/>
          </a:ln>
        </p:spPr>
      </p:pic>
      <p:pic>
        <p:nvPicPr>
          <p:cNvPr id="340" name="Google Shape;340;p53"/>
          <p:cNvPicPr preferRelativeResize="0"/>
          <p:nvPr/>
        </p:nvPicPr>
        <p:blipFill>
          <a:blip r:embed="rId4">
            <a:alphaModFix/>
          </a:blip>
          <a:stretch>
            <a:fillRect/>
          </a:stretch>
        </p:blipFill>
        <p:spPr>
          <a:xfrm>
            <a:off x="4663375" y="1088275"/>
            <a:ext cx="2883550" cy="1448350"/>
          </a:xfrm>
          <a:prstGeom prst="rect">
            <a:avLst/>
          </a:prstGeom>
          <a:noFill/>
          <a:ln>
            <a:noFill/>
          </a:ln>
        </p:spPr>
      </p:pic>
      <p:pic>
        <p:nvPicPr>
          <p:cNvPr id="341" name="Google Shape;341;p53"/>
          <p:cNvPicPr preferRelativeResize="0"/>
          <p:nvPr/>
        </p:nvPicPr>
        <p:blipFill>
          <a:blip r:embed="rId5">
            <a:alphaModFix/>
          </a:blip>
          <a:stretch>
            <a:fillRect/>
          </a:stretch>
        </p:blipFill>
        <p:spPr>
          <a:xfrm>
            <a:off x="399650" y="3310549"/>
            <a:ext cx="5323425" cy="1109025"/>
          </a:xfrm>
          <a:prstGeom prst="rect">
            <a:avLst/>
          </a:prstGeom>
          <a:noFill/>
          <a:ln>
            <a:noFill/>
          </a:ln>
        </p:spPr>
      </p:pic>
      <p:sp>
        <p:nvSpPr>
          <p:cNvPr id="342" name="Google Shape;342;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53"/>
          <p:cNvPicPr preferRelativeResize="0"/>
          <p:nvPr/>
        </p:nvPicPr>
        <p:blipFill>
          <a:blip r:embed="rId6">
            <a:alphaModFix/>
          </a:blip>
          <a:stretch>
            <a:fillRect/>
          </a:stretch>
        </p:blipFill>
        <p:spPr>
          <a:xfrm>
            <a:off x="2687875" y="728225"/>
            <a:ext cx="2382759" cy="635400"/>
          </a:xfrm>
          <a:prstGeom prst="rect">
            <a:avLst/>
          </a:prstGeom>
          <a:noFill/>
          <a:ln>
            <a:noFill/>
          </a:ln>
        </p:spPr>
      </p:pic>
      <p:pic>
        <p:nvPicPr>
          <p:cNvPr id="344" name="Google Shape;344;p53"/>
          <p:cNvPicPr preferRelativeResize="0"/>
          <p:nvPr/>
        </p:nvPicPr>
        <p:blipFill>
          <a:blip r:embed="rId7">
            <a:alphaModFix/>
          </a:blip>
          <a:stretch>
            <a:fillRect/>
          </a:stretch>
        </p:blipFill>
        <p:spPr>
          <a:xfrm>
            <a:off x="5723075" y="2605500"/>
            <a:ext cx="3268324" cy="93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350" name="Google Shape;350;p54"/>
          <p:cNvGrpSpPr/>
          <p:nvPr/>
        </p:nvGrpSpPr>
        <p:grpSpPr>
          <a:xfrm>
            <a:off x="78250" y="272155"/>
            <a:ext cx="8419760" cy="4708950"/>
            <a:chOff x="78250" y="1567555"/>
            <a:chExt cx="8419760" cy="4708950"/>
          </a:xfrm>
        </p:grpSpPr>
        <p:sp>
          <p:nvSpPr>
            <p:cNvPr id="351" name="Google Shape;351;p54"/>
            <p:cNvSpPr txBox="1"/>
            <p:nvPr/>
          </p:nvSpPr>
          <p:spPr>
            <a:xfrm>
              <a:off x="2844365" y="2685550"/>
              <a:ext cx="3022500" cy="23001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Helvetica Neue"/>
                  <a:ea typeface="Helvetica Neue"/>
                  <a:cs typeface="Helvetica Neue"/>
                  <a:sym typeface="Helvetica Neue"/>
                </a:rPr>
                <a:t>POLLING TIME</a:t>
              </a:r>
              <a:endParaRPr b="1" sz="26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b="1" lang="en" sz="1600">
                  <a:latin typeface="Helvetica Neue"/>
                  <a:ea typeface="Helvetica Neue"/>
                  <a:cs typeface="Helvetica Neue"/>
                  <a:sym typeface="Helvetica Neue"/>
                </a:rPr>
                <a:t>“What is your prior experience with Python?”</a:t>
              </a:r>
              <a:endParaRPr b="1"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solidFill>
                    <a:srgbClr val="000000"/>
                  </a:solidFill>
                  <a:latin typeface="Helvetica Neue"/>
                  <a:ea typeface="Helvetica Neue"/>
                  <a:cs typeface="Helvetica Neue"/>
                  <a:sym typeface="Helvetica Neue"/>
                </a:rPr>
                <a:t>Scan QR code or go to</a:t>
              </a:r>
              <a:br>
                <a:rPr lang="en" sz="1600">
                  <a:solidFill>
                    <a:srgbClr val="000000"/>
                  </a:solidFill>
                  <a:latin typeface="Helvetica Neue"/>
                  <a:ea typeface="Helvetica Neue"/>
                  <a:cs typeface="Helvetica Neue"/>
                  <a:sym typeface="Helvetica Neue"/>
                </a:rPr>
              </a:br>
              <a:r>
                <a:rPr lang="en" sz="1600" u="sng">
                  <a:solidFill>
                    <a:srgbClr val="0277BD"/>
                  </a:solidFill>
                  <a:latin typeface="Helvetica Neue"/>
                  <a:ea typeface="Helvetica Neue"/>
                  <a:cs typeface="Helvetica Neue"/>
                  <a:sym typeface="Helvetica Neue"/>
                  <a:hlinkClick r:id="rId3">
                    <a:extLst>
                      <a:ext uri="{A12FA001-AC4F-418D-AE19-62706E023703}">
                        <ahyp:hlinkClr val="tx"/>
                      </a:ext>
                    </a:extLst>
                  </a:hlinkClick>
                </a:rPr>
                <a:t>https://web.speakup.info/room/join/66626</a:t>
              </a:r>
              <a:endParaRPr sz="1600">
                <a:latin typeface="Helvetica Neue"/>
                <a:ea typeface="Helvetica Neue"/>
                <a:cs typeface="Helvetica Neue"/>
                <a:sym typeface="Helvetica Neue"/>
              </a:endParaRPr>
            </a:p>
          </p:txBody>
        </p:sp>
        <p:pic>
          <p:nvPicPr>
            <p:cNvPr id="352" name="Google Shape;352;p54"/>
            <p:cNvPicPr preferRelativeResize="0"/>
            <p:nvPr/>
          </p:nvPicPr>
          <p:blipFill>
            <a:blip r:embed="rId4">
              <a:alphaModFix/>
            </a:blip>
            <a:stretch>
              <a:fillRect/>
            </a:stretch>
          </p:blipFill>
          <p:spPr>
            <a:xfrm>
              <a:off x="78250" y="1567555"/>
              <a:ext cx="2534800" cy="4708950"/>
            </a:xfrm>
            <a:prstGeom prst="rect">
              <a:avLst/>
            </a:prstGeom>
            <a:noFill/>
            <a:ln>
              <a:noFill/>
            </a:ln>
          </p:spPr>
        </p:pic>
        <p:pic>
          <p:nvPicPr>
            <p:cNvPr id="353" name="Google Shape;353;p54"/>
            <p:cNvPicPr preferRelativeResize="0"/>
            <p:nvPr/>
          </p:nvPicPr>
          <p:blipFill>
            <a:blip r:embed="rId5">
              <a:alphaModFix/>
            </a:blip>
            <a:stretch>
              <a:fillRect/>
            </a:stretch>
          </p:blipFill>
          <p:spPr>
            <a:xfrm>
              <a:off x="6391447" y="2627393"/>
              <a:ext cx="2106563" cy="2106582"/>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8"/>
          <p:cNvPicPr preferRelativeResize="0"/>
          <p:nvPr/>
        </p:nvPicPr>
        <p:blipFill>
          <a:blip r:embed="rId3">
            <a:alphaModFix/>
          </a:blip>
          <a:stretch>
            <a:fillRect/>
          </a:stretch>
        </p:blipFill>
        <p:spPr>
          <a:xfrm>
            <a:off x="685800" y="0"/>
            <a:ext cx="6641333" cy="5143500"/>
          </a:xfrm>
          <a:prstGeom prst="rect">
            <a:avLst/>
          </a:prstGeom>
          <a:noFill/>
          <a:ln>
            <a:noFill/>
          </a:ln>
        </p:spPr>
      </p:pic>
      <p:sp>
        <p:nvSpPr>
          <p:cNvPr id="140" name="Google Shape;140;p28"/>
          <p:cNvSpPr/>
          <p:nvPr/>
        </p:nvSpPr>
        <p:spPr>
          <a:xfrm>
            <a:off x="790600" y="4130375"/>
            <a:ext cx="4590300" cy="101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8"/>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142" name="Google Shape;142;p28"/>
          <p:cNvPicPr preferRelativeResize="0"/>
          <p:nvPr/>
        </p:nvPicPr>
        <p:blipFill>
          <a:blip r:embed="rId5">
            <a:alphaModFix/>
          </a:blip>
          <a:stretch>
            <a:fillRect/>
          </a:stretch>
        </p:blipFill>
        <p:spPr>
          <a:xfrm>
            <a:off x="7625600" y="3136175"/>
            <a:ext cx="1411725" cy="593600"/>
          </a:xfrm>
          <a:prstGeom prst="rect">
            <a:avLst/>
          </a:prstGeom>
          <a:noFill/>
          <a:ln>
            <a:noFill/>
          </a:ln>
        </p:spPr>
      </p:pic>
      <p:pic>
        <p:nvPicPr>
          <p:cNvPr id="143" name="Google Shape;143;p28"/>
          <p:cNvPicPr preferRelativeResize="0"/>
          <p:nvPr/>
        </p:nvPicPr>
        <p:blipFill>
          <a:blip r:embed="rId6">
            <a:alphaModFix/>
          </a:blip>
          <a:stretch>
            <a:fillRect/>
          </a:stretch>
        </p:blipFill>
        <p:spPr>
          <a:xfrm>
            <a:off x="6646975" y="3792922"/>
            <a:ext cx="680149" cy="676304"/>
          </a:xfrm>
          <a:prstGeom prst="rect">
            <a:avLst/>
          </a:prstGeom>
          <a:noFill/>
          <a:ln>
            <a:noFill/>
          </a:ln>
        </p:spPr>
      </p:pic>
      <p:pic>
        <p:nvPicPr>
          <p:cNvPr id="144" name="Google Shape;144;p28"/>
          <p:cNvPicPr preferRelativeResize="0"/>
          <p:nvPr/>
        </p:nvPicPr>
        <p:blipFill>
          <a:blip r:embed="rId7">
            <a:alphaModFix/>
          </a:blip>
          <a:stretch>
            <a:fillRect/>
          </a:stretch>
        </p:blipFill>
        <p:spPr>
          <a:xfrm>
            <a:off x="7905675" y="3769748"/>
            <a:ext cx="1166601" cy="560150"/>
          </a:xfrm>
          <a:prstGeom prst="rect">
            <a:avLst/>
          </a:prstGeom>
          <a:noFill/>
          <a:ln>
            <a:noFill/>
          </a:ln>
        </p:spPr>
      </p:pic>
      <p:sp>
        <p:nvSpPr>
          <p:cNvPr id="145" name="Google Shape;145;p28"/>
          <p:cNvSpPr/>
          <p:nvPr/>
        </p:nvSpPr>
        <p:spPr>
          <a:xfrm>
            <a:off x="2736825" y="4034825"/>
            <a:ext cx="2598000" cy="100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idx="4294967295" type="title"/>
          </p:nvPr>
        </p:nvSpPr>
        <p:spPr>
          <a:xfrm>
            <a:off x="342850" y="98303"/>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Instructor</a:t>
            </a:r>
            <a:endParaRPr b="0" sz="2000">
              <a:latin typeface="Helvetica Neue"/>
              <a:ea typeface="Helvetica Neue"/>
              <a:cs typeface="Helvetica Neue"/>
              <a:sym typeface="Helvetica Neue"/>
            </a:endParaRPr>
          </a:p>
        </p:txBody>
      </p:sp>
      <p:sp>
        <p:nvSpPr>
          <p:cNvPr id="359" name="Google Shape;359;p55"/>
          <p:cNvSpPr txBox="1"/>
          <p:nvPr>
            <p:ph idx="4294967295" type="title"/>
          </p:nvPr>
        </p:nvSpPr>
        <p:spPr>
          <a:xfrm>
            <a:off x="342850" y="1698878"/>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Teaching assistants (TAs) = PhD students</a:t>
            </a:r>
            <a:endParaRPr b="0" sz="2000">
              <a:latin typeface="Helvetica Neue"/>
              <a:ea typeface="Helvetica Neue"/>
              <a:cs typeface="Helvetica Neue"/>
              <a:sym typeface="Helvetica Neue"/>
            </a:endParaRPr>
          </a:p>
        </p:txBody>
      </p:sp>
      <p:sp>
        <p:nvSpPr>
          <p:cNvPr id="360" name="Google Shape;360;p55"/>
          <p:cNvSpPr txBox="1"/>
          <p:nvPr>
            <p:ph idx="4294967295" type="title"/>
          </p:nvPr>
        </p:nvSpPr>
        <p:spPr>
          <a:xfrm>
            <a:off x="324575" y="3398828"/>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Student assistants (SAs) = MS students</a:t>
            </a:r>
            <a:endParaRPr b="0" sz="2000">
              <a:latin typeface="Helvetica Neue"/>
              <a:ea typeface="Helvetica Neue"/>
              <a:cs typeface="Helvetica Neue"/>
              <a:sym typeface="Helvetica Neue"/>
            </a:endParaRPr>
          </a:p>
        </p:txBody>
      </p:sp>
      <p:pic>
        <p:nvPicPr>
          <p:cNvPr id="361" name="Google Shape;361;p55"/>
          <p:cNvPicPr preferRelativeResize="0"/>
          <p:nvPr/>
        </p:nvPicPr>
        <p:blipFill>
          <a:blip r:embed="rId3">
            <a:alphaModFix/>
          </a:blip>
          <a:stretch>
            <a:fillRect/>
          </a:stretch>
        </p:blipFill>
        <p:spPr>
          <a:xfrm>
            <a:off x="453500" y="540575"/>
            <a:ext cx="776925" cy="776925"/>
          </a:xfrm>
          <a:prstGeom prst="rect">
            <a:avLst/>
          </a:prstGeom>
          <a:noFill/>
          <a:ln>
            <a:noFill/>
          </a:ln>
        </p:spPr>
      </p:pic>
      <p:sp>
        <p:nvSpPr>
          <p:cNvPr id="362" name="Google Shape;362;p55"/>
          <p:cNvSpPr txBox="1"/>
          <p:nvPr/>
        </p:nvSpPr>
        <p:spPr>
          <a:xfrm>
            <a:off x="541663" y="1241300"/>
            <a:ext cx="6006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West</a:t>
            </a:r>
            <a:endParaRPr/>
          </a:p>
        </p:txBody>
      </p:sp>
      <p:sp>
        <p:nvSpPr>
          <p:cNvPr id="363" name="Google Shape;363;p55"/>
          <p:cNvSpPr txBox="1"/>
          <p:nvPr/>
        </p:nvSpPr>
        <p:spPr>
          <a:xfrm>
            <a:off x="1032112" y="4626850"/>
            <a:ext cx="1269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Riccardo</a:t>
            </a:r>
            <a:br>
              <a:rPr lang="en" sz="1000"/>
            </a:br>
            <a:r>
              <a:rPr lang="en" sz="1000"/>
              <a:t>Brioschi</a:t>
            </a:r>
            <a:endParaRPr sz="1000"/>
          </a:p>
        </p:txBody>
      </p:sp>
      <p:sp>
        <p:nvSpPr>
          <p:cNvPr id="364" name="Google Shape;364;p55"/>
          <p:cNvSpPr txBox="1"/>
          <p:nvPr/>
        </p:nvSpPr>
        <p:spPr>
          <a:xfrm>
            <a:off x="2282255" y="4626850"/>
            <a:ext cx="137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Henrique</a:t>
            </a:r>
            <a:br>
              <a:rPr lang="en" sz="1000"/>
            </a:br>
            <a:r>
              <a:rPr lang="en" sz="1000"/>
              <a:t>da Silva</a:t>
            </a:r>
            <a:endParaRPr sz="1000"/>
          </a:p>
        </p:txBody>
      </p:sp>
      <p:sp>
        <p:nvSpPr>
          <p:cNvPr id="365" name="Google Shape;365;p55"/>
          <p:cNvSpPr txBox="1"/>
          <p:nvPr/>
        </p:nvSpPr>
        <p:spPr>
          <a:xfrm>
            <a:off x="3310637" y="4626850"/>
            <a:ext cx="5088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Hugo</a:t>
            </a:r>
            <a:br>
              <a:rPr lang="en" sz="1000"/>
            </a:br>
            <a:r>
              <a:rPr lang="en" sz="1000"/>
              <a:t>May</a:t>
            </a:r>
            <a:endParaRPr sz="1000"/>
          </a:p>
        </p:txBody>
      </p:sp>
      <p:sp>
        <p:nvSpPr>
          <p:cNvPr id="366" name="Google Shape;366;p55"/>
          <p:cNvSpPr txBox="1"/>
          <p:nvPr/>
        </p:nvSpPr>
        <p:spPr>
          <a:xfrm>
            <a:off x="3784653" y="4626850"/>
            <a:ext cx="7047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Elif</a:t>
            </a:r>
            <a:br>
              <a:rPr lang="en" sz="1000"/>
            </a:br>
            <a:r>
              <a:rPr lang="en" sz="1000"/>
              <a:t>Balcioglu</a:t>
            </a:r>
            <a:endParaRPr sz="1000"/>
          </a:p>
        </p:txBody>
      </p:sp>
      <p:sp>
        <p:nvSpPr>
          <p:cNvPr id="367" name="Google Shape;367;p55"/>
          <p:cNvSpPr txBox="1"/>
          <p:nvPr/>
        </p:nvSpPr>
        <p:spPr>
          <a:xfrm>
            <a:off x="5037726" y="4679719"/>
            <a:ext cx="6417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Boukil</a:t>
            </a:r>
            <a:br>
              <a:rPr lang="en" sz="1000">
                <a:solidFill>
                  <a:schemeClr val="dk2"/>
                </a:solidFill>
              </a:rPr>
            </a:br>
            <a:r>
              <a:rPr lang="en" sz="1000">
                <a:solidFill>
                  <a:schemeClr val="dk2"/>
                </a:solidFill>
              </a:rPr>
              <a:t>Farouk</a:t>
            </a:r>
            <a:endParaRPr sz="1000">
              <a:solidFill>
                <a:schemeClr val="dk2"/>
              </a:solidFill>
            </a:endParaRPr>
          </a:p>
        </p:txBody>
      </p:sp>
      <p:sp>
        <p:nvSpPr>
          <p:cNvPr id="368" name="Google Shape;368;p55"/>
          <p:cNvSpPr txBox="1"/>
          <p:nvPr/>
        </p:nvSpPr>
        <p:spPr>
          <a:xfrm>
            <a:off x="5623212" y="4664423"/>
            <a:ext cx="8277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highlight>
                  <a:srgbClr val="FFFFFF"/>
                </a:highlight>
              </a:rPr>
              <a:t>Emanuele</a:t>
            </a:r>
            <a:br>
              <a:rPr lang="en" sz="1000">
                <a:solidFill>
                  <a:schemeClr val="dk2"/>
                </a:solidFill>
                <a:highlight>
                  <a:srgbClr val="FFFFFF"/>
                </a:highlight>
              </a:rPr>
            </a:br>
            <a:r>
              <a:rPr lang="en" sz="1000">
                <a:solidFill>
                  <a:schemeClr val="dk2"/>
                </a:solidFill>
                <a:highlight>
                  <a:srgbClr val="FFFFFF"/>
                </a:highlight>
              </a:rPr>
              <a:t>Nevali</a:t>
            </a:r>
            <a:endParaRPr sz="1000"/>
          </a:p>
        </p:txBody>
      </p:sp>
      <p:sp>
        <p:nvSpPr>
          <p:cNvPr id="369" name="Google Shape;369;p55"/>
          <p:cNvSpPr txBox="1"/>
          <p:nvPr/>
        </p:nvSpPr>
        <p:spPr>
          <a:xfrm>
            <a:off x="6250657" y="4665072"/>
            <a:ext cx="1054800" cy="4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t>Tommaso</a:t>
            </a:r>
            <a:br>
              <a:rPr lang="en" sz="1000"/>
            </a:br>
            <a:r>
              <a:rPr lang="en" sz="1000"/>
              <a:t>Martorella</a:t>
            </a:r>
            <a:endParaRPr sz="1000"/>
          </a:p>
        </p:txBody>
      </p:sp>
      <p:sp>
        <p:nvSpPr>
          <p:cNvPr id="370" name="Google Shape;370;p55"/>
          <p:cNvSpPr txBox="1"/>
          <p:nvPr/>
        </p:nvSpPr>
        <p:spPr>
          <a:xfrm>
            <a:off x="7024766" y="4678572"/>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Federico</a:t>
            </a:r>
            <a:br>
              <a:rPr lang="en" sz="1000"/>
            </a:br>
            <a:r>
              <a:rPr lang="en" sz="1000"/>
              <a:t>Di Gennaro</a:t>
            </a:r>
            <a:endParaRPr sz="1000"/>
          </a:p>
        </p:txBody>
      </p:sp>
      <p:sp>
        <p:nvSpPr>
          <p:cNvPr id="371" name="Google Shape;371;p55"/>
          <p:cNvSpPr txBox="1"/>
          <p:nvPr/>
        </p:nvSpPr>
        <p:spPr>
          <a:xfrm>
            <a:off x="4440801" y="4626850"/>
            <a:ext cx="6417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Lucas</a:t>
            </a:r>
            <a:br>
              <a:rPr lang="en" sz="1000"/>
            </a:br>
            <a:r>
              <a:rPr lang="en" sz="1000"/>
              <a:t>Burget</a:t>
            </a:r>
            <a:endParaRPr sz="1000"/>
          </a:p>
        </p:txBody>
      </p:sp>
      <p:sp>
        <p:nvSpPr>
          <p:cNvPr id="372" name="Google Shape;372;p55"/>
          <p:cNvSpPr txBox="1"/>
          <p:nvPr/>
        </p:nvSpPr>
        <p:spPr>
          <a:xfrm>
            <a:off x="7802572" y="4685650"/>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Pau Romeu</a:t>
            </a:r>
            <a:br>
              <a:rPr lang="en" sz="1000"/>
            </a:br>
            <a:r>
              <a:rPr lang="en" sz="1000"/>
              <a:t>Llordella</a:t>
            </a:r>
            <a:endParaRPr sz="1000"/>
          </a:p>
        </p:txBody>
      </p:sp>
      <p:sp>
        <p:nvSpPr>
          <p:cNvPr id="373" name="Google Shape;373;p55"/>
          <p:cNvSpPr txBox="1"/>
          <p:nvPr/>
        </p:nvSpPr>
        <p:spPr>
          <a:xfrm>
            <a:off x="1677099" y="4626850"/>
            <a:ext cx="1269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Ali</a:t>
            </a:r>
            <a:br>
              <a:rPr lang="en" sz="1000"/>
            </a:br>
            <a:r>
              <a:rPr lang="en" sz="1000"/>
              <a:t>Waseem</a:t>
            </a:r>
            <a:endParaRPr sz="1000"/>
          </a:p>
        </p:txBody>
      </p:sp>
      <p:sp>
        <p:nvSpPr>
          <p:cNvPr id="374" name="Google Shape;374;p55"/>
          <p:cNvSpPr txBox="1"/>
          <p:nvPr/>
        </p:nvSpPr>
        <p:spPr>
          <a:xfrm>
            <a:off x="432581" y="4626850"/>
            <a:ext cx="1269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Berkay</a:t>
            </a:r>
            <a:br>
              <a:rPr lang="en" sz="1000"/>
            </a:br>
            <a:r>
              <a:rPr lang="en" sz="1000"/>
              <a:t>Döner</a:t>
            </a:r>
            <a:endParaRPr sz="1000"/>
          </a:p>
        </p:txBody>
      </p:sp>
      <p:sp>
        <p:nvSpPr>
          <p:cNvPr id="375" name="Google Shape;375;p55"/>
          <p:cNvSpPr txBox="1"/>
          <p:nvPr/>
        </p:nvSpPr>
        <p:spPr>
          <a:xfrm>
            <a:off x="-229553" y="4626850"/>
            <a:ext cx="1269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Nearchos</a:t>
            </a:r>
            <a:br>
              <a:rPr lang="en" sz="1000"/>
            </a:br>
            <a:r>
              <a:rPr lang="en" sz="1000"/>
              <a:t>Potamitis</a:t>
            </a:r>
            <a:endParaRPr sz="1000"/>
          </a:p>
        </p:txBody>
      </p:sp>
      <p:sp>
        <p:nvSpPr>
          <p:cNvPr id="376" name="Google Shape;376;p55"/>
          <p:cNvSpPr txBox="1"/>
          <p:nvPr/>
        </p:nvSpPr>
        <p:spPr>
          <a:xfrm>
            <a:off x="687648" y="2904793"/>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Manoel Horta </a:t>
            </a:r>
            <a:endParaRPr/>
          </a:p>
        </p:txBody>
      </p:sp>
      <p:sp>
        <p:nvSpPr>
          <p:cNvPr id="377" name="Google Shape;377;p55"/>
          <p:cNvSpPr txBox="1"/>
          <p:nvPr/>
        </p:nvSpPr>
        <p:spPr>
          <a:xfrm>
            <a:off x="3037931" y="2921938"/>
            <a:ext cx="10155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Silin</a:t>
            </a:r>
            <a:br>
              <a:rPr lang="en"/>
            </a:br>
            <a:r>
              <a:rPr lang="en"/>
              <a:t>Gao</a:t>
            </a:r>
            <a:endParaRPr/>
          </a:p>
        </p:txBody>
      </p:sp>
      <p:sp>
        <p:nvSpPr>
          <p:cNvPr id="378" name="Google Shape;378;p55"/>
          <p:cNvSpPr txBox="1"/>
          <p:nvPr/>
        </p:nvSpPr>
        <p:spPr>
          <a:xfrm>
            <a:off x="1544927" y="2911525"/>
            <a:ext cx="671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Saibo Geng</a:t>
            </a:r>
            <a:endParaRPr/>
          </a:p>
        </p:txBody>
      </p:sp>
      <p:sp>
        <p:nvSpPr>
          <p:cNvPr id="379" name="Google Shape;379;p55"/>
          <p:cNvSpPr txBox="1"/>
          <p:nvPr/>
        </p:nvSpPr>
        <p:spPr>
          <a:xfrm>
            <a:off x="2122679" y="2921938"/>
            <a:ext cx="1144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Mohammad</a:t>
            </a:r>
            <a:endParaRPr/>
          </a:p>
          <a:p>
            <a:pPr indent="0" lvl="0" marL="0" rtl="0" algn="ctr">
              <a:spcBef>
                <a:spcPts val="0"/>
              </a:spcBef>
              <a:spcAft>
                <a:spcPts val="0"/>
              </a:spcAft>
              <a:buNone/>
            </a:pPr>
            <a:r>
              <a:rPr lang="en"/>
              <a:t>Masani</a:t>
            </a:r>
            <a:endParaRPr/>
          </a:p>
        </p:txBody>
      </p:sp>
      <p:sp>
        <p:nvSpPr>
          <p:cNvPr id="380" name="Google Shape;380;p55"/>
          <p:cNvSpPr txBox="1"/>
          <p:nvPr/>
        </p:nvSpPr>
        <p:spPr>
          <a:xfrm>
            <a:off x="6603827" y="2931693"/>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Aoxiang</a:t>
            </a:r>
            <a:br>
              <a:rPr lang="en"/>
            </a:br>
            <a:r>
              <a:rPr lang="en"/>
              <a:t>Fan</a:t>
            </a:r>
            <a:endParaRPr/>
          </a:p>
        </p:txBody>
      </p:sp>
      <p:sp>
        <p:nvSpPr>
          <p:cNvPr id="381" name="Google Shape;381;p55"/>
          <p:cNvSpPr txBox="1"/>
          <p:nvPr/>
        </p:nvSpPr>
        <p:spPr>
          <a:xfrm>
            <a:off x="3753449" y="2921950"/>
            <a:ext cx="9810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Tim</a:t>
            </a:r>
            <a:br>
              <a:rPr lang="en"/>
            </a:br>
            <a:r>
              <a:rPr lang="en"/>
              <a:t>Davidson</a:t>
            </a:r>
            <a:endParaRPr/>
          </a:p>
        </p:txBody>
      </p:sp>
      <p:sp>
        <p:nvSpPr>
          <p:cNvPr id="382" name="Google Shape;382;p55"/>
          <p:cNvSpPr txBox="1"/>
          <p:nvPr/>
        </p:nvSpPr>
        <p:spPr>
          <a:xfrm>
            <a:off x="5205525" y="3001150"/>
            <a:ext cx="9153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Sepideh</a:t>
            </a:r>
            <a:endParaRPr sz="1200"/>
          </a:p>
          <a:p>
            <a:pPr indent="0" lvl="0" marL="0" rtl="0" algn="ctr">
              <a:spcBef>
                <a:spcPts val="0"/>
              </a:spcBef>
              <a:spcAft>
                <a:spcPts val="0"/>
              </a:spcAft>
              <a:buNone/>
            </a:pPr>
            <a:r>
              <a:rPr lang="en" sz="1200"/>
              <a:t>Mamooler</a:t>
            </a:r>
            <a:endParaRPr sz="1200"/>
          </a:p>
        </p:txBody>
      </p:sp>
      <p:sp>
        <p:nvSpPr>
          <p:cNvPr id="383" name="Google Shape;383;p55"/>
          <p:cNvSpPr txBox="1"/>
          <p:nvPr/>
        </p:nvSpPr>
        <p:spPr>
          <a:xfrm>
            <a:off x="5690504" y="2916466"/>
            <a:ext cx="1216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Marija Šakota</a:t>
            </a:r>
            <a:endParaRPr/>
          </a:p>
        </p:txBody>
      </p:sp>
      <p:sp>
        <p:nvSpPr>
          <p:cNvPr id="384" name="Google Shape;384;p55"/>
          <p:cNvSpPr txBox="1"/>
          <p:nvPr/>
        </p:nvSpPr>
        <p:spPr>
          <a:xfrm>
            <a:off x="-153284" y="2931705"/>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Akhil Arora</a:t>
            </a:r>
            <a:endParaRPr/>
          </a:p>
        </p:txBody>
      </p:sp>
      <p:pic>
        <p:nvPicPr>
          <p:cNvPr id="385" name="Google Shape;385;p55"/>
          <p:cNvPicPr preferRelativeResize="0"/>
          <p:nvPr/>
        </p:nvPicPr>
        <p:blipFill rotWithShape="1">
          <a:blip r:embed="rId4">
            <a:alphaModFix/>
          </a:blip>
          <a:srcRect b="0" l="8577" r="18859" t="0"/>
          <a:stretch/>
        </p:blipFill>
        <p:spPr>
          <a:xfrm>
            <a:off x="835287" y="2135150"/>
            <a:ext cx="600600" cy="827725"/>
          </a:xfrm>
          <a:prstGeom prst="rect">
            <a:avLst/>
          </a:prstGeom>
          <a:noFill/>
          <a:ln>
            <a:noFill/>
          </a:ln>
        </p:spPr>
      </p:pic>
      <p:pic>
        <p:nvPicPr>
          <p:cNvPr id="386" name="Google Shape;386;p55"/>
          <p:cNvPicPr preferRelativeResize="0"/>
          <p:nvPr/>
        </p:nvPicPr>
        <p:blipFill rotWithShape="1">
          <a:blip r:embed="rId5">
            <a:alphaModFix/>
          </a:blip>
          <a:srcRect b="0" l="16791" r="0" t="0"/>
          <a:stretch/>
        </p:blipFill>
        <p:spPr>
          <a:xfrm>
            <a:off x="61138" y="2098025"/>
            <a:ext cx="704675" cy="892250"/>
          </a:xfrm>
          <a:prstGeom prst="rect">
            <a:avLst/>
          </a:prstGeom>
          <a:noFill/>
          <a:ln>
            <a:noFill/>
          </a:ln>
        </p:spPr>
      </p:pic>
      <p:pic>
        <p:nvPicPr>
          <p:cNvPr id="387" name="Google Shape;387;p55"/>
          <p:cNvPicPr preferRelativeResize="0"/>
          <p:nvPr/>
        </p:nvPicPr>
        <p:blipFill rotWithShape="1">
          <a:blip r:embed="rId6">
            <a:alphaModFix/>
          </a:blip>
          <a:srcRect b="6611" l="2579" r="2588" t="0"/>
          <a:stretch/>
        </p:blipFill>
        <p:spPr>
          <a:xfrm>
            <a:off x="6063989" y="2081929"/>
            <a:ext cx="671601" cy="881802"/>
          </a:xfrm>
          <a:prstGeom prst="rect">
            <a:avLst/>
          </a:prstGeom>
          <a:noFill/>
          <a:ln>
            <a:noFill/>
          </a:ln>
        </p:spPr>
      </p:pic>
      <p:pic>
        <p:nvPicPr>
          <p:cNvPr id="388" name="Google Shape;388;p55"/>
          <p:cNvPicPr preferRelativeResize="0"/>
          <p:nvPr/>
        </p:nvPicPr>
        <p:blipFill rotWithShape="1">
          <a:blip r:embed="rId7">
            <a:alphaModFix/>
          </a:blip>
          <a:srcRect b="44985" l="12081" r="28166" t="0"/>
          <a:stretch/>
        </p:blipFill>
        <p:spPr>
          <a:xfrm>
            <a:off x="7541480" y="1985325"/>
            <a:ext cx="776924" cy="954348"/>
          </a:xfrm>
          <a:prstGeom prst="rect">
            <a:avLst/>
          </a:prstGeom>
          <a:noFill/>
          <a:ln>
            <a:noFill/>
          </a:ln>
        </p:spPr>
      </p:pic>
      <p:sp>
        <p:nvSpPr>
          <p:cNvPr id="389" name="Google Shape;389;p55"/>
          <p:cNvSpPr txBox="1"/>
          <p:nvPr/>
        </p:nvSpPr>
        <p:spPr>
          <a:xfrm>
            <a:off x="7331736" y="2903975"/>
            <a:ext cx="12699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Martin</a:t>
            </a:r>
            <a:endParaRPr/>
          </a:p>
          <a:p>
            <a:pPr indent="0" lvl="0" marL="0" rtl="0" algn="ctr">
              <a:spcBef>
                <a:spcPts val="0"/>
              </a:spcBef>
              <a:spcAft>
                <a:spcPts val="0"/>
              </a:spcAft>
              <a:buNone/>
            </a:pPr>
            <a:r>
              <a:rPr lang="en"/>
              <a:t>Josifoski</a:t>
            </a:r>
            <a:endParaRPr/>
          </a:p>
        </p:txBody>
      </p:sp>
      <p:sp>
        <p:nvSpPr>
          <p:cNvPr id="390" name="Google Shape;390;p55"/>
          <p:cNvSpPr txBox="1"/>
          <p:nvPr/>
        </p:nvSpPr>
        <p:spPr>
          <a:xfrm>
            <a:off x="4527921" y="2921950"/>
            <a:ext cx="8277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Beatriz</a:t>
            </a:r>
            <a:br>
              <a:rPr lang="en"/>
            </a:br>
            <a:r>
              <a:rPr lang="en"/>
              <a:t>Borges</a:t>
            </a:r>
            <a:endParaRPr>
              <a:solidFill>
                <a:srgbClr val="000000"/>
              </a:solidFill>
            </a:endParaRPr>
          </a:p>
          <a:p>
            <a:pPr indent="0" lvl="0" marL="0" rtl="0" algn="ctr">
              <a:spcBef>
                <a:spcPts val="0"/>
              </a:spcBef>
              <a:spcAft>
                <a:spcPts val="0"/>
              </a:spcAft>
              <a:buClr>
                <a:srgbClr val="000000"/>
              </a:buClr>
              <a:buSzPts val="1100"/>
              <a:buFont typeface="Arial"/>
              <a:buNone/>
            </a:pPr>
            <a:r>
              <a:t/>
            </a:r>
            <a:endParaRPr>
              <a:solidFill>
                <a:srgbClr val="000000"/>
              </a:solidFill>
            </a:endParaRPr>
          </a:p>
          <a:p>
            <a:pPr indent="0" lvl="0" marL="0" rtl="0" algn="ctr">
              <a:spcBef>
                <a:spcPts val="0"/>
              </a:spcBef>
              <a:spcAft>
                <a:spcPts val="0"/>
              </a:spcAft>
              <a:buNone/>
            </a:pPr>
            <a:r>
              <a:t/>
            </a:r>
            <a:endParaRPr/>
          </a:p>
        </p:txBody>
      </p:sp>
      <p:sp>
        <p:nvSpPr>
          <p:cNvPr id="391" name="Google Shape;391;p55"/>
          <p:cNvSpPr txBox="1"/>
          <p:nvPr/>
        </p:nvSpPr>
        <p:spPr>
          <a:xfrm>
            <a:off x="8378948" y="2903975"/>
            <a:ext cx="8277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Terry</a:t>
            </a:r>
            <a:endParaRPr/>
          </a:p>
          <a:p>
            <a:pPr indent="0" lvl="0" marL="0" rtl="0" algn="ctr">
              <a:spcBef>
                <a:spcPts val="0"/>
              </a:spcBef>
              <a:spcAft>
                <a:spcPts val="0"/>
              </a:spcAft>
              <a:buNone/>
            </a:pPr>
            <a:r>
              <a:rPr lang="en"/>
              <a:t>Zhang</a:t>
            </a:r>
            <a:endParaRPr/>
          </a:p>
        </p:txBody>
      </p:sp>
      <p:pic>
        <p:nvPicPr>
          <p:cNvPr id="392" name="Google Shape;392;p55"/>
          <p:cNvPicPr preferRelativeResize="0"/>
          <p:nvPr/>
        </p:nvPicPr>
        <p:blipFill rotWithShape="1">
          <a:blip r:embed="rId8">
            <a:alphaModFix/>
          </a:blip>
          <a:srcRect b="18284" l="8813" r="8821" t="13029"/>
          <a:stretch/>
        </p:blipFill>
        <p:spPr>
          <a:xfrm>
            <a:off x="2358713" y="2108046"/>
            <a:ext cx="704674" cy="881930"/>
          </a:xfrm>
          <a:prstGeom prst="rect">
            <a:avLst/>
          </a:prstGeom>
          <a:noFill/>
          <a:ln>
            <a:noFill/>
          </a:ln>
        </p:spPr>
      </p:pic>
      <p:pic>
        <p:nvPicPr>
          <p:cNvPr id="393" name="Google Shape;393;p55"/>
          <p:cNvPicPr preferRelativeResize="0"/>
          <p:nvPr/>
        </p:nvPicPr>
        <p:blipFill>
          <a:blip r:embed="rId9">
            <a:alphaModFix/>
          </a:blip>
          <a:stretch>
            <a:fillRect/>
          </a:stretch>
        </p:blipFill>
        <p:spPr>
          <a:xfrm>
            <a:off x="3310625" y="3966275"/>
            <a:ext cx="508800" cy="660571"/>
          </a:xfrm>
          <a:prstGeom prst="rect">
            <a:avLst/>
          </a:prstGeom>
          <a:noFill/>
          <a:ln>
            <a:noFill/>
          </a:ln>
        </p:spPr>
      </p:pic>
      <p:pic>
        <p:nvPicPr>
          <p:cNvPr id="394" name="Google Shape;394;p55"/>
          <p:cNvPicPr preferRelativeResize="0"/>
          <p:nvPr/>
        </p:nvPicPr>
        <p:blipFill rotWithShape="1">
          <a:blip r:embed="rId10">
            <a:alphaModFix/>
          </a:blip>
          <a:srcRect b="0" l="13384" r="17621" t="0"/>
          <a:stretch/>
        </p:blipFill>
        <p:spPr>
          <a:xfrm>
            <a:off x="4662475" y="2113963"/>
            <a:ext cx="640080" cy="936117"/>
          </a:xfrm>
          <a:prstGeom prst="rect">
            <a:avLst/>
          </a:prstGeom>
          <a:noFill/>
          <a:ln>
            <a:noFill/>
          </a:ln>
        </p:spPr>
      </p:pic>
      <p:pic>
        <p:nvPicPr>
          <p:cNvPr id="395" name="Google Shape;395;p55"/>
          <p:cNvPicPr preferRelativeResize="0"/>
          <p:nvPr/>
        </p:nvPicPr>
        <p:blipFill>
          <a:blip r:embed="rId11">
            <a:alphaModFix/>
          </a:blip>
          <a:stretch>
            <a:fillRect/>
          </a:stretch>
        </p:blipFill>
        <p:spPr>
          <a:xfrm>
            <a:off x="3904800" y="3966276"/>
            <a:ext cx="450613" cy="660575"/>
          </a:xfrm>
          <a:prstGeom prst="rect">
            <a:avLst/>
          </a:prstGeom>
          <a:noFill/>
          <a:ln>
            <a:noFill/>
          </a:ln>
        </p:spPr>
      </p:pic>
      <p:pic>
        <p:nvPicPr>
          <p:cNvPr id="396" name="Google Shape;396;p55"/>
          <p:cNvPicPr preferRelativeResize="0"/>
          <p:nvPr/>
        </p:nvPicPr>
        <p:blipFill rotWithShape="1">
          <a:blip r:embed="rId12">
            <a:alphaModFix/>
          </a:blip>
          <a:srcRect b="7962" l="0" r="0" t="23157"/>
          <a:stretch/>
        </p:blipFill>
        <p:spPr>
          <a:xfrm>
            <a:off x="4536338" y="3960595"/>
            <a:ext cx="450625" cy="671931"/>
          </a:xfrm>
          <a:prstGeom prst="rect">
            <a:avLst/>
          </a:prstGeom>
          <a:noFill/>
          <a:ln>
            <a:noFill/>
          </a:ln>
        </p:spPr>
      </p:pic>
      <p:pic>
        <p:nvPicPr>
          <p:cNvPr id="397" name="Google Shape;397;p55"/>
          <p:cNvPicPr preferRelativeResize="0"/>
          <p:nvPr/>
        </p:nvPicPr>
        <p:blipFill>
          <a:blip r:embed="rId13">
            <a:alphaModFix/>
          </a:blip>
          <a:stretch>
            <a:fillRect/>
          </a:stretch>
        </p:blipFill>
        <p:spPr>
          <a:xfrm>
            <a:off x="5104175" y="3974265"/>
            <a:ext cx="508800" cy="644598"/>
          </a:xfrm>
          <a:prstGeom prst="rect">
            <a:avLst/>
          </a:prstGeom>
          <a:noFill/>
          <a:ln>
            <a:noFill/>
          </a:ln>
        </p:spPr>
      </p:pic>
      <p:pic>
        <p:nvPicPr>
          <p:cNvPr id="398" name="Google Shape;398;p55"/>
          <p:cNvPicPr preferRelativeResize="0"/>
          <p:nvPr/>
        </p:nvPicPr>
        <p:blipFill rotWithShape="1">
          <a:blip r:embed="rId14">
            <a:alphaModFix/>
          </a:blip>
          <a:srcRect b="7162" l="0" r="0" t="17359"/>
          <a:stretch/>
        </p:blipFill>
        <p:spPr>
          <a:xfrm>
            <a:off x="2049750" y="4004664"/>
            <a:ext cx="543950" cy="583800"/>
          </a:xfrm>
          <a:prstGeom prst="rect">
            <a:avLst/>
          </a:prstGeom>
          <a:noFill/>
          <a:ln>
            <a:noFill/>
          </a:ln>
        </p:spPr>
      </p:pic>
      <p:pic>
        <p:nvPicPr>
          <p:cNvPr id="399" name="Google Shape;399;p55"/>
          <p:cNvPicPr preferRelativeResize="0"/>
          <p:nvPr/>
        </p:nvPicPr>
        <p:blipFill>
          <a:blip r:embed="rId15">
            <a:alphaModFix/>
          </a:blip>
          <a:stretch>
            <a:fillRect/>
          </a:stretch>
        </p:blipFill>
        <p:spPr>
          <a:xfrm>
            <a:off x="105100" y="3986325"/>
            <a:ext cx="600602" cy="644598"/>
          </a:xfrm>
          <a:prstGeom prst="rect">
            <a:avLst/>
          </a:prstGeom>
          <a:noFill/>
          <a:ln>
            <a:noFill/>
          </a:ln>
        </p:spPr>
      </p:pic>
      <p:pic>
        <p:nvPicPr>
          <p:cNvPr id="400" name="Google Shape;400;p55"/>
          <p:cNvPicPr preferRelativeResize="0"/>
          <p:nvPr/>
        </p:nvPicPr>
        <p:blipFill>
          <a:blip r:embed="rId16">
            <a:alphaModFix/>
          </a:blip>
          <a:stretch>
            <a:fillRect/>
          </a:stretch>
        </p:blipFill>
        <p:spPr>
          <a:xfrm>
            <a:off x="8377538" y="1985325"/>
            <a:ext cx="737070" cy="954349"/>
          </a:xfrm>
          <a:prstGeom prst="rect">
            <a:avLst/>
          </a:prstGeom>
          <a:noFill/>
          <a:ln>
            <a:noFill/>
          </a:ln>
        </p:spPr>
      </p:pic>
      <p:pic>
        <p:nvPicPr>
          <p:cNvPr id="401" name="Google Shape;401;p55"/>
          <p:cNvPicPr preferRelativeResize="0"/>
          <p:nvPr/>
        </p:nvPicPr>
        <p:blipFill>
          <a:blip r:embed="rId17">
            <a:alphaModFix/>
          </a:blip>
          <a:stretch>
            <a:fillRect/>
          </a:stretch>
        </p:blipFill>
        <p:spPr>
          <a:xfrm>
            <a:off x="7305450" y="4004674"/>
            <a:ext cx="641700" cy="707496"/>
          </a:xfrm>
          <a:prstGeom prst="rect">
            <a:avLst/>
          </a:prstGeom>
          <a:noFill/>
          <a:ln>
            <a:noFill/>
          </a:ln>
        </p:spPr>
      </p:pic>
      <p:pic>
        <p:nvPicPr>
          <p:cNvPr id="402" name="Google Shape;402;p55"/>
          <p:cNvPicPr preferRelativeResize="0"/>
          <p:nvPr/>
        </p:nvPicPr>
        <p:blipFill>
          <a:blip r:embed="rId18">
            <a:alphaModFix/>
          </a:blip>
          <a:stretch>
            <a:fillRect/>
          </a:stretch>
        </p:blipFill>
        <p:spPr>
          <a:xfrm flipH="1">
            <a:off x="1483451" y="2112600"/>
            <a:ext cx="827698" cy="863099"/>
          </a:xfrm>
          <a:prstGeom prst="rect">
            <a:avLst/>
          </a:prstGeom>
          <a:noFill/>
          <a:ln>
            <a:noFill/>
          </a:ln>
        </p:spPr>
      </p:pic>
      <p:pic>
        <p:nvPicPr>
          <p:cNvPr id="403" name="Google Shape;403;p55"/>
          <p:cNvPicPr preferRelativeResize="0"/>
          <p:nvPr/>
        </p:nvPicPr>
        <p:blipFill>
          <a:blip r:embed="rId19">
            <a:alphaModFix/>
          </a:blip>
          <a:stretch>
            <a:fillRect/>
          </a:stretch>
        </p:blipFill>
        <p:spPr>
          <a:xfrm>
            <a:off x="5730200" y="3956675"/>
            <a:ext cx="600600" cy="679801"/>
          </a:xfrm>
          <a:prstGeom prst="rect">
            <a:avLst/>
          </a:prstGeom>
          <a:noFill/>
          <a:ln>
            <a:noFill/>
          </a:ln>
        </p:spPr>
      </p:pic>
      <p:pic>
        <p:nvPicPr>
          <p:cNvPr id="404" name="Google Shape;404;p55"/>
          <p:cNvPicPr preferRelativeResize="0"/>
          <p:nvPr/>
        </p:nvPicPr>
        <p:blipFill>
          <a:blip r:embed="rId20">
            <a:alphaModFix/>
          </a:blip>
          <a:stretch>
            <a:fillRect/>
          </a:stretch>
        </p:blipFill>
        <p:spPr>
          <a:xfrm>
            <a:off x="1389325" y="3913125"/>
            <a:ext cx="543950" cy="699816"/>
          </a:xfrm>
          <a:prstGeom prst="rect">
            <a:avLst/>
          </a:prstGeom>
          <a:noFill/>
          <a:ln>
            <a:noFill/>
          </a:ln>
        </p:spPr>
      </p:pic>
      <p:pic>
        <p:nvPicPr>
          <p:cNvPr id="405" name="Google Shape;405;p55"/>
          <p:cNvPicPr preferRelativeResize="0"/>
          <p:nvPr/>
        </p:nvPicPr>
        <p:blipFill>
          <a:blip r:embed="rId21">
            <a:alphaModFix/>
          </a:blip>
          <a:stretch>
            <a:fillRect/>
          </a:stretch>
        </p:blipFill>
        <p:spPr>
          <a:xfrm>
            <a:off x="8058000" y="4006792"/>
            <a:ext cx="543950" cy="703268"/>
          </a:xfrm>
          <a:prstGeom prst="rect">
            <a:avLst/>
          </a:prstGeom>
          <a:noFill/>
          <a:ln>
            <a:noFill/>
          </a:ln>
        </p:spPr>
      </p:pic>
      <p:pic>
        <p:nvPicPr>
          <p:cNvPr id="406" name="Google Shape;406;p55"/>
          <p:cNvPicPr preferRelativeResize="0"/>
          <p:nvPr/>
        </p:nvPicPr>
        <p:blipFill>
          <a:blip r:embed="rId22">
            <a:alphaModFix/>
          </a:blip>
          <a:stretch>
            <a:fillRect/>
          </a:stretch>
        </p:blipFill>
        <p:spPr>
          <a:xfrm>
            <a:off x="2680189" y="3960361"/>
            <a:ext cx="543950" cy="672425"/>
          </a:xfrm>
          <a:prstGeom prst="rect">
            <a:avLst/>
          </a:prstGeom>
          <a:noFill/>
          <a:ln>
            <a:noFill/>
          </a:ln>
        </p:spPr>
      </p:pic>
      <p:pic>
        <p:nvPicPr>
          <p:cNvPr id="407" name="Google Shape;407;p55"/>
          <p:cNvPicPr preferRelativeResize="0"/>
          <p:nvPr/>
        </p:nvPicPr>
        <p:blipFill rotWithShape="1">
          <a:blip r:embed="rId23">
            <a:alphaModFix/>
          </a:blip>
          <a:srcRect b="0" l="12814" r="12814" t="15160"/>
          <a:stretch/>
        </p:blipFill>
        <p:spPr>
          <a:xfrm>
            <a:off x="3151014" y="2147618"/>
            <a:ext cx="671600" cy="868805"/>
          </a:xfrm>
          <a:prstGeom prst="rect">
            <a:avLst/>
          </a:prstGeom>
          <a:noFill/>
          <a:ln>
            <a:noFill/>
          </a:ln>
        </p:spPr>
      </p:pic>
      <p:pic>
        <p:nvPicPr>
          <p:cNvPr id="408" name="Google Shape;408;p55"/>
          <p:cNvPicPr preferRelativeResize="0"/>
          <p:nvPr/>
        </p:nvPicPr>
        <p:blipFill rotWithShape="1">
          <a:blip r:embed="rId24">
            <a:alphaModFix/>
          </a:blip>
          <a:srcRect b="24896" l="8941" r="0" t="0"/>
          <a:stretch/>
        </p:blipFill>
        <p:spPr>
          <a:xfrm>
            <a:off x="5316799" y="2113350"/>
            <a:ext cx="737050" cy="911358"/>
          </a:xfrm>
          <a:prstGeom prst="rect">
            <a:avLst/>
          </a:prstGeom>
          <a:noFill/>
          <a:ln>
            <a:noFill/>
          </a:ln>
        </p:spPr>
      </p:pic>
      <p:pic>
        <p:nvPicPr>
          <p:cNvPr id="409" name="Google Shape;409;p55"/>
          <p:cNvPicPr preferRelativeResize="0"/>
          <p:nvPr/>
        </p:nvPicPr>
        <p:blipFill rotWithShape="1">
          <a:blip r:embed="rId25">
            <a:alphaModFix/>
          </a:blip>
          <a:srcRect b="25716" l="0" r="44506" t="0"/>
          <a:stretch/>
        </p:blipFill>
        <p:spPr>
          <a:xfrm>
            <a:off x="6465775" y="3954875"/>
            <a:ext cx="704699" cy="707501"/>
          </a:xfrm>
          <a:prstGeom prst="rect">
            <a:avLst/>
          </a:prstGeom>
          <a:noFill/>
          <a:ln>
            <a:noFill/>
          </a:ln>
        </p:spPr>
      </p:pic>
      <p:pic>
        <p:nvPicPr>
          <p:cNvPr id="410" name="Google Shape;410;p55"/>
          <p:cNvPicPr preferRelativeResize="0"/>
          <p:nvPr/>
        </p:nvPicPr>
        <p:blipFill>
          <a:blip r:embed="rId26">
            <a:alphaModFix/>
          </a:blip>
          <a:stretch>
            <a:fillRect/>
          </a:stretch>
        </p:blipFill>
        <p:spPr>
          <a:xfrm>
            <a:off x="762925" y="3968725"/>
            <a:ext cx="569181" cy="679800"/>
          </a:xfrm>
          <a:prstGeom prst="rect">
            <a:avLst/>
          </a:prstGeom>
          <a:noFill/>
          <a:ln>
            <a:noFill/>
          </a:ln>
        </p:spPr>
      </p:pic>
      <p:pic>
        <p:nvPicPr>
          <p:cNvPr id="411" name="Google Shape;411;p55"/>
          <p:cNvPicPr preferRelativeResize="0"/>
          <p:nvPr/>
        </p:nvPicPr>
        <p:blipFill>
          <a:blip r:embed="rId27">
            <a:alphaModFix/>
          </a:blip>
          <a:stretch>
            <a:fillRect/>
          </a:stretch>
        </p:blipFill>
        <p:spPr>
          <a:xfrm>
            <a:off x="3857405" y="2115862"/>
            <a:ext cx="776925" cy="899114"/>
          </a:xfrm>
          <a:prstGeom prst="rect">
            <a:avLst/>
          </a:prstGeom>
          <a:noFill/>
          <a:ln>
            <a:noFill/>
          </a:ln>
        </p:spPr>
      </p:pic>
      <p:pic>
        <p:nvPicPr>
          <p:cNvPr id="412" name="Google Shape;412;p55"/>
          <p:cNvPicPr preferRelativeResize="0"/>
          <p:nvPr/>
        </p:nvPicPr>
        <p:blipFill>
          <a:blip r:embed="rId28">
            <a:alphaModFix/>
          </a:blip>
          <a:stretch>
            <a:fillRect/>
          </a:stretch>
        </p:blipFill>
        <p:spPr>
          <a:xfrm>
            <a:off x="6770013" y="2082292"/>
            <a:ext cx="737050" cy="8810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latest" id="418" name="Google Shape;418;p56"/>
          <p:cNvPicPr preferRelativeResize="0"/>
          <p:nvPr/>
        </p:nvPicPr>
        <p:blipFill>
          <a:blip r:embed="rId3">
            <a:alphaModFix/>
          </a:blip>
          <a:stretch>
            <a:fillRect/>
          </a:stretch>
        </p:blipFill>
        <p:spPr>
          <a:xfrm>
            <a:off x="-188908" y="152400"/>
            <a:ext cx="5855753" cy="4838701"/>
          </a:xfrm>
          <a:prstGeom prst="rect">
            <a:avLst/>
          </a:prstGeom>
          <a:noFill/>
          <a:ln>
            <a:noFill/>
          </a:ln>
        </p:spPr>
      </p:pic>
      <p:sp>
        <p:nvSpPr>
          <p:cNvPr id="419" name="Google Shape;419;p56"/>
          <p:cNvSpPr txBox="1"/>
          <p:nvPr>
            <p:ph idx="1" type="body"/>
          </p:nvPr>
        </p:nvSpPr>
        <p:spPr>
          <a:xfrm>
            <a:off x="5399725" y="317900"/>
            <a:ext cx="3647100" cy="438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Help each other on 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Participate actively in classes and labs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Give us </a:t>
            </a:r>
            <a:r>
              <a:rPr b="1" lang="en" sz="2400">
                <a:latin typeface="Helvetica Neue"/>
                <a:ea typeface="Helvetica Neue"/>
                <a:cs typeface="Helvetica Neue"/>
                <a:sym typeface="Helvetica Neue"/>
              </a:rPr>
              <a:t>feedback</a:t>
            </a:r>
            <a:endParaRPr sz="24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425" name="Google Shape;425;p57"/>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https://go.epfl.ch/ada2023-lec1-feedback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2400">
                <a:solidFill>
                  <a:schemeClr val="dk2"/>
                </a:solidFill>
                <a:latin typeface="Helvetica Neue"/>
                <a:ea typeface="Helvetica Neue"/>
                <a:cs typeface="Helvetica Neue"/>
                <a:sym typeface="Helvetica Neue"/>
              </a:rPr>
              <a:t>Feedback form available for each lecture and lab session</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would you like the instructor to (not) wear next time?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426" name="Google Shape;426;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716700" y="2254050"/>
            <a:ext cx="7710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432" name="Google Shape;432;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92C"/>
        </a:solidFill>
      </p:bgPr>
    </p:bg>
    <p:spTree>
      <p:nvGrpSpPr>
        <p:cNvPr id="436" name="Shape 436"/>
        <p:cNvGrpSpPr/>
        <p:nvPr/>
      </p:nvGrpSpPr>
      <p:grpSpPr>
        <a:xfrm>
          <a:off x="0" y="0"/>
          <a:ext cx="0" cy="0"/>
          <a:chOff x="0" y="0"/>
          <a:chExt cx="0" cy="0"/>
        </a:xfrm>
      </p:grpSpPr>
      <p:sp>
        <p:nvSpPr>
          <p:cNvPr id="437" name="Google Shape;437;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DA Student Membership | ASDA | ASDA" id="438" name="Google Shape;438;p59"/>
          <p:cNvPicPr preferRelativeResize="0"/>
          <p:nvPr/>
        </p:nvPicPr>
        <p:blipFill>
          <a:blip r:embed="rId3">
            <a:alphaModFix/>
          </a:blip>
          <a:stretch>
            <a:fillRect/>
          </a:stretch>
        </p:blipFill>
        <p:spPr>
          <a:xfrm>
            <a:off x="2786063" y="1271275"/>
            <a:ext cx="3571875" cy="3571875"/>
          </a:xfrm>
          <a:prstGeom prst="rect">
            <a:avLst/>
          </a:prstGeom>
          <a:noFill/>
          <a:ln>
            <a:noFill/>
          </a:ln>
        </p:spPr>
      </p:pic>
      <p:sp>
        <p:nvSpPr>
          <p:cNvPr id="439" name="Google Shape;439;p5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Commercial break</a:t>
            </a:r>
            <a:endParaRPr>
              <a:solidFill>
                <a:schemeClr val="lt1"/>
              </a:solidFill>
              <a:latin typeface="Helvetica Neue"/>
              <a:ea typeface="Helvetica Neue"/>
              <a:cs typeface="Helvetica Neue"/>
              <a:sym typeface="Helvetica Neue"/>
            </a:endParaRPr>
          </a:p>
        </p:txBody>
      </p:sp>
      <p:sp>
        <p:nvSpPr>
          <p:cNvPr id="440" name="Google Shape;440;p59"/>
          <p:cNvSpPr/>
          <p:nvPr/>
        </p:nvSpPr>
        <p:spPr>
          <a:xfrm>
            <a:off x="168475" y="2073100"/>
            <a:ext cx="3071100" cy="1730700"/>
          </a:xfrm>
          <a:prstGeom prst="wedgeRoundRectCallout">
            <a:avLst>
              <a:gd fmla="val 58724" name="adj1"/>
              <a:gd fmla="val 14295" name="adj2"/>
              <a:gd fmla="val 0" name="adj3"/>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Comic Sans MS"/>
                <a:ea typeface="Comic Sans MS"/>
                <a:cs typeface="Comic Sans MS"/>
                <a:sym typeface="Comic Sans MS"/>
              </a:rPr>
              <a:t>ADA students: sharp like teeth!</a:t>
            </a:r>
            <a:endParaRPr sz="2900">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60"/>
          <p:cNvSpPr txBox="1"/>
          <p:nvPr>
            <p:ph type="title"/>
          </p:nvPr>
        </p:nvSpPr>
        <p:spPr>
          <a:xfrm>
            <a:off x="2400250" y="588167"/>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data science?</a:t>
            </a:r>
            <a:endParaRPr/>
          </a:p>
        </p:txBody>
      </p:sp>
      <p:grpSp>
        <p:nvGrpSpPr>
          <p:cNvPr id="447" name="Google Shape;447;p60"/>
          <p:cNvGrpSpPr/>
          <p:nvPr/>
        </p:nvGrpSpPr>
        <p:grpSpPr>
          <a:xfrm>
            <a:off x="582792" y="1436618"/>
            <a:ext cx="8132247" cy="3276286"/>
            <a:chOff x="763025" y="2716800"/>
            <a:chExt cx="6420026" cy="2426699"/>
          </a:xfrm>
        </p:grpSpPr>
        <p:pic>
          <p:nvPicPr>
            <p:cNvPr descr="Screen Shot 2017-05-29 at 9.56.59 PM.png" id="448" name="Google Shape;448;p60"/>
            <p:cNvPicPr preferRelativeResize="0"/>
            <p:nvPr/>
          </p:nvPicPr>
          <p:blipFill rotWithShape="1">
            <a:blip r:embed="rId3">
              <a:alphaModFix/>
            </a:blip>
            <a:srcRect b="0" l="0" r="0" t="59857"/>
            <a:stretch/>
          </p:blipFill>
          <p:spPr>
            <a:xfrm>
              <a:off x="763025" y="3078774"/>
              <a:ext cx="6420026" cy="2064725"/>
            </a:xfrm>
            <a:prstGeom prst="rect">
              <a:avLst/>
            </a:prstGeom>
            <a:noFill/>
            <a:ln>
              <a:noFill/>
            </a:ln>
          </p:spPr>
        </p:pic>
        <p:pic>
          <p:nvPicPr>
            <p:cNvPr descr="Screen Shot 2017-05-29 at 9.56.59 PM.png" id="449" name="Google Shape;449;p60"/>
            <p:cNvPicPr preferRelativeResize="0"/>
            <p:nvPr/>
          </p:nvPicPr>
          <p:blipFill rotWithShape="1">
            <a:blip r:embed="rId3">
              <a:alphaModFix/>
            </a:blip>
            <a:srcRect b="78260" l="0" r="0" t="0"/>
            <a:stretch/>
          </p:blipFill>
          <p:spPr>
            <a:xfrm>
              <a:off x="763025" y="2716800"/>
              <a:ext cx="6420026" cy="111817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sp>
        <p:nvSpPr>
          <p:cNvPr id="455" name="Google Shape;455;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Data Scientist competition for sexiest job of the 21st century" id="456" name="Google Shape;456;p61"/>
          <p:cNvPicPr preferRelativeResize="0"/>
          <p:nvPr/>
        </p:nvPicPr>
        <p:blipFill>
          <a:blip r:embed="rId3">
            <a:alphaModFix/>
          </a:blip>
          <a:stretch>
            <a:fillRect/>
          </a:stretch>
        </p:blipFill>
        <p:spPr>
          <a:xfrm>
            <a:off x="2458222" y="1206105"/>
            <a:ext cx="4989450" cy="3840350"/>
          </a:xfrm>
          <a:prstGeom prst="rect">
            <a:avLst/>
          </a:prstGeom>
          <a:noFill/>
          <a:ln>
            <a:noFill/>
          </a:ln>
        </p:spPr>
      </p:pic>
      <p:sp>
        <p:nvSpPr>
          <p:cNvPr id="457" name="Google Shape;457;p61"/>
          <p:cNvSpPr/>
          <p:nvPr/>
        </p:nvSpPr>
        <p:spPr>
          <a:xfrm>
            <a:off x="5314550" y="299325"/>
            <a:ext cx="3549000" cy="1777500"/>
          </a:xfrm>
          <a:prstGeom prst="wedgeRoundRectCallout">
            <a:avLst>
              <a:gd fmla="val -77196" name="adj1"/>
              <a:gd fmla="val 91591" name="adj2"/>
              <a:gd fmla="val 0" name="adj3"/>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mic Sans MS"/>
                <a:ea typeface="Comic Sans MS"/>
                <a:cs typeface="Comic Sans MS"/>
                <a:sym typeface="Comic Sans MS"/>
              </a:rPr>
              <a:t>I WISH I HAD BECOME A DATA SCIENTIST BACK IN 2023… </a:t>
            </a:r>
            <a:endParaRPr sz="24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a:t>
            </a:r>
            <a:endParaRPr/>
          </a:p>
        </p:txBody>
      </p:sp>
      <p:sp>
        <p:nvSpPr>
          <p:cNvPr id="463" name="Google Shape;463;p62"/>
          <p:cNvSpPr txBox="1"/>
          <p:nvPr>
            <p:ph idx="1" type="body"/>
          </p:nvPr>
        </p:nvSpPr>
        <p:spPr>
          <a:xfrm>
            <a:off x="352700" y="980600"/>
            <a:ext cx="84051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t>All science is (or should be) based on data, per definitionem</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So how is “data science” different from plain old “science”?</a:t>
            </a:r>
            <a:endParaRPr/>
          </a:p>
        </p:txBody>
      </p:sp>
      <p:sp>
        <p:nvSpPr>
          <p:cNvPr id="464" name="Google Shape;464;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 type="body"/>
          </p:nvPr>
        </p:nvSpPr>
        <p:spPr>
          <a:xfrm>
            <a:off x="4767325" y="3311625"/>
            <a:ext cx="3104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Helvetica Neue"/>
                <a:ea typeface="Helvetica Neue"/>
                <a:cs typeface="Helvetica Neue"/>
                <a:sym typeface="Helvetica Neue"/>
              </a:rPr>
              <a:t>Eric Schmidt, Google (2010)</a:t>
            </a:r>
            <a:endParaRPr i="1">
              <a:latin typeface="Helvetica Neue"/>
              <a:ea typeface="Helvetica Neue"/>
              <a:cs typeface="Helvetica Neue"/>
              <a:sym typeface="Helvetica Neue"/>
            </a:endParaRPr>
          </a:p>
        </p:txBody>
      </p:sp>
      <p:sp>
        <p:nvSpPr>
          <p:cNvPr id="470" name="Google Shape;470;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63"/>
          <p:cNvSpPr txBox="1"/>
          <p:nvPr/>
        </p:nvSpPr>
        <p:spPr>
          <a:xfrm>
            <a:off x="1219950" y="1199875"/>
            <a:ext cx="67041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“Between the dawn of civilization and 2003, we only created </a:t>
            </a:r>
            <a:r>
              <a:rPr b="1" lang="en" sz="3000">
                <a:latin typeface="Helvetica Neue"/>
                <a:ea typeface="Helvetica Neue"/>
                <a:cs typeface="Helvetica Neue"/>
                <a:sym typeface="Helvetica Neue"/>
              </a:rPr>
              <a:t>five exabytes</a:t>
            </a:r>
            <a:r>
              <a:rPr lang="en" sz="3000">
                <a:latin typeface="Helvetica Neue"/>
                <a:ea typeface="Helvetica Neue"/>
                <a:cs typeface="Helvetica Neue"/>
                <a:sym typeface="Helvetica Neue"/>
              </a:rPr>
              <a:t> of information; now [in 2010] we’re creating that amount </a:t>
            </a:r>
            <a:r>
              <a:rPr b="1" lang="en" sz="3000">
                <a:latin typeface="Helvetica Neue"/>
                <a:ea typeface="Helvetica Neue"/>
                <a:cs typeface="Helvetica Neue"/>
                <a:sym typeface="Helvetica Neue"/>
              </a:rPr>
              <a:t>every two days.</a:t>
            </a:r>
            <a:r>
              <a:rPr lang="en" sz="3000">
                <a:latin typeface="Helvetica Neue"/>
                <a:ea typeface="Helvetica Neue"/>
                <a:cs typeface="Helvetica Neue"/>
                <a:sym typeface="Helvetica Neue"/>
              </a:rPr>
              <a:t>”</a:t>
            </a:r>
            <a:endParaRPr sz="3000">
              <a:latin typeface="Helvetica Neue"/>
              <a:ea typeface="Helvetica Neue"/>
              <a:cs typeface="Helvetica Neue"/>
              <a:sym typeface="Helvetica Neue"/>
            </a:endParaRPr>
          </a:p>
        </p:txBody>
      </p:sp>
      <p:sp>
        <p:nvSpPr>
          <p:cNvPr id="472" name="Google Shape;472;p63"/>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Data volume explodes</a:t>
            </a:r>
            <a:endParaRPr>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telescope big" id="478" name="Google Shape;478;p64"/>
          <p:cNvPicPr preferRelativeResize="0"/>
          <p:nvPr/>
        </p:nvPicPr>
        <p:blipFill>
          <a:blip r:embed="rId3">
            <a:alphaModFix/>
          </a:blip>
          <a:stretch>
            <a:fillRect/>
          </a:stretch>
        </p:blipFill>
        <p:spPr>
          <a:xfrm>
            <a:off x="486190" y="1229195"/>
            <a:ext cx="2628900" cy="1743075"/>
          </a:xfrm>
          <a:prstGeom prst="rect">
            <a:avLst/>
          </a:prstGeom>
          <a:noFill/>
          <a:ln>
            <a:noFill/>
          </a:ln>
        </p:spPr>
      </p:pic>
      <p:sp>
        <p:nvSpPr>
          <p:cNvPr id="479" name="Google Shape;479;p64"/>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Data variety explodes</a:t>
            </a:r>
            <a:endParaRPr>
              <a:latin typeface="Helvetica Neue"/>
              <a:ea typeface="Helvetica Neue"/>
              <a:cs typeface="Helvetica Neue"/>
              <a:sym typeface="Helvetica Neue"/>
            </a:endParaRPr>
          </a:p>
        </p:txBody>
      </p:sp>
      <p:pic>
        <p:nvPicPr>
          <p:cNvPr descr="Image result for galaxy images" id="480" name="Google Shape;480;p64"/>
          <p:cNvPicPr preferRelativeResize="0"/>
          <p:nvPr/>
        </p:nvPicPr>
        <p:blipFill>
          <a:blip r:embed="rId4">
            <a:alphaModFix/>
          </a:blip>
          <a:stretch>
            <a:fillRect/>
          </a:stretch>
        </p:blipFill>
        <p:spPr>
          <a:xfrm>
            <a:off x="486190" y="3200600"/>
            <a:ext cx="2628900" cy="1839556"/>
          </a:xfrm>
          <a:prstGeom prst="rect">
            <a:avLst/>
          </a:prstGeom>
          <a:noFill/>
          <a:ln>
            <a:noFill/>
          </a:ln>
        </p:spPr>
      </p:pic>
      <p:pic>
        <p:nvPicPr>
          <p:cNvPr descr="Image result for googleplex" id="481" name="Google Shape;481;p64"/>
          <p:cNvPicPr preferRelativeResize="0"/>
          <p:nvPr/>
        </p:nvPicPr>
        <p:blipFill>
          <a:blip r:embed="rId5">
            <a:alphaModFix/>
          </a:blip>
          <a:stretch>
            <a:fillRect/>
          </a:stretch>
        </p:blipFill>
        <p:spPr>
          <a:xfrm>
            <a:off x="4270736" y="1229200"/>
            <a:ext cx="2549365" cy="1743075"/>
          </a:xfrm>
          <a:prstGeom prst="rect">
            <a:avLst/>
          </a:prstGeom>
          <a:noFill/>
          <a:ln>
            <a:noFill/>
          </a:ln>
        </p:spPr>
      </p:pic>
      <p:sp>
        <p:nvSpPr>
          <p:cNvPr id="482" name="Google Shape;482;p64"/>
          <p:cNvSpPr txBox="1"/>
          <p:nvPr>
            <p:ph idx="1" type="body"/>
          </p:nvPr>
        </p:nvSpPr>
        <p:spPr>
          <a:xfrm>
            <a:off x="4270725" y="3200575"/>
            <a:ext cx="3899100" cy="1839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latin typeface="Helvetica Neue"/>
                <a:ea typeface="Helvetica Neue"/>
                <a:cs typeface="Helvetica Neue"/>
                <a:sym typeface="Helvetica Neue"/>
              </a:rPr>
              <a:t>Text</a:t>
            </a:r>
            <a:r>
              <a:rPr lang="en">
                <a:latin typeface="Helvetica Neue"/>
                <a:ea typeface="Helvetica Neue"/>
                <a:cs typeface="Helvetica Neue"/>
                <a:sym typeface="Helvetica Neue"/>
              </a:rPr>
              <a:t> (indexed Web pages, email), </a:t>
            </a:r>
            <a:r>
              <a:rPr b="1" lang="en">
                <a:latin typeface="Helvetica Neue"/>
                <a:ea typeface="Helvetica Neue"/>
                <a:cs typeface="Helvetica Neue"/>
                <a:sym typeface="Helvetica Neue"/>
              </a:rPr>
              <a:t>networks</a:t>
            </a:r>
            <a:r>
              <a:rPr lang="en">
                <a:latin typeface="Helvetica Neue"/>
                <a:ea typeface="Helvetica Neue"/>
                <a:cs typeface="Helvetica Neue"/>
                <a:sym typeface="Helvetica Neue"/>
              </a:rPr>
              <a:t> (Web graph, Google+, knowledge graph), </a:t>
            </a:r>
            <a:r>
              <a:rPr b="1" lang="en">
                <a:latin typeface="Helvetica Neue"/>
                <a:ea typeface="Helvetica Neue"/>
                <a:cs typeface="Helvetica Neue"/>
                <a:sym typeface="Helvetica Neue"/>
              </a:rPr>
              <a:t>images, maps, logs</a:t>
            </a:r>
            <a:r>
              <a:rPr lang="en">
                <a:latin typeface="Helvetica Neue"/>
                <a:ea typeface="Helvetica Neue"/>
                <a:cs typeface="Helvetica Neue"/>
                <a:sym typeface="Helvetica Neue"/>
              </a:rPr>
              <a:t> (search logs, server logs, GPS logs), </a:t>
            </a:r>
            <a:r>
              <a:rPr b="1" lang="en">
                <a:latin typeface="Helvetica Neue"/>
                <a:ea typeface="Helvetica Neue"/>
                <a:cs typeface="Helvetica Neue"/>
                <a:sym typeface="Helvetica Neue"/>
              </a:rPr>
              <a:t>speech,</a:t>
            </a:r>
            <a:r>
              <a:rPr lang="en">
                <a:latin typeface="Helvetica Neue"/>
                <a:ea typeface="Helvetica Neue"/>
                <a:cs typeface="Helvetica Neue"/>
                <a:sym typeface="Helvetica Neue"/>
              </a:rPr>
              <a:t> … </a:t>
            </a:r>
            <a:endParaRPr>
              <a:latin typeface="Helvetica Neue"/>
              <a:ea typeface="Helvetica Neue"/>
              <a:cs typeface="Helvetica Neue"/>
              <a:sym typeface="Helvetica Neue"/>
            </a:endParaRPr>
          </a:p>
        </p:txBody>
      </p:sp>
      <p:sp>
        <p:nvSpPr>
          <p:cNvPr id="483" name="Google Shape;483;p64"/>
          <p:cNvSpPr/>
          <p:nvPr/>
        </p:nvSpPr>
        <p:spPr>
          <a:xfrm>
            <a:off x="3480400" y="2402875"/>
            <a:ext cx="460500" cy="1439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9"/>
          <p:cNvPicPr preferRelativeResize="0"/>
          <p:nvPr/>
        </p:nvPicPr>
        <p:blipFill>
          <a:blip r:embed="rId3">
            <a:alphaModFix/>
          </a:blip>
          <a:stretch>
            <a:fillRect/>
          </a:stretch>
        </p:blipFill>
        <p:spPr>
          <a:xfrm>
            <a:off x="685800" y="0"/>
            <a:ext cx="6641333" cy="5143500"/>
          </a:xfrm>
          <a:prstGeom prst="rect">
            <a:avLst/>
          </a:prstGeom>
          <a:noFill/>
          <a:ln>
            <a:noFill/>
          </a:ln>
        </p:spPr>
      </p:pic>
      <p:pic>
        <p:nvPicPr>
          <p:cNvPr id="152" name="Google Shape;152;p29"/>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153" name="Google Shape;153;p29"/>
          <p:cNvPicPr preferRelativeResize="0"/>
          <p:nvPr/>
        </p:nvPicPr>
        <p:blipFill>
          <a:blip r:embed="rId5">
            <a:alphaModFix/>
          </a:blip>
          <a:stretch>
            <a:fillRect/>
          </a:stretch>
        </p:blipFill>
        <p:spPr>
          <a:xfrm>
            <a:off x="7625600" y="3136175"/>
            <a:ext cx="1411725" cy="593600"/>
          </a:xfrm>
          <a:prstGeom prst="rect">
            <a:avLst/>
          </a:prstGeom>
          <a:noFill/>
          <a:ln>
            <a:noFill/>
          </a:ln>
        </p:spPr>
      </p:pic>
      <p:sp>
        <p:nvSpPr>
          <p:cNvPr id="154" name="Google Shape;154;p29"/>
          <p:cNvSpPr/>
          <p:nvPr/>
        </p:nvSpPr>
        <p:spPr>
          <a:xfrm>
            <a:off x="3164350" y="4004325"/>
            <a:ext cx="955200" cy="118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9"/>
          <p:cNvPicPr preferRelativeResize="0"/>
          <p:nvPr/>
        </p:nvPicPr>
        <p:blipFill>
          <a:blip r:embed="rId6">
            <a:alphaModFix/>
          </a:blip>
          <a:stretch>
            <a:fillRect/>
          </a:stretch>
        </p:blipFill>
        <p:spPr>
          <a:xfrm>
            <a:off x="5387100" y="4559550"/>
            <a:ext cx="3461852" cy="522800"/>
          </a:xfrm>
          <a:prstGeom prst="rect">
            <a:avLst/>
          </a:prstGeom>
          <a:noFill/>
          <a:ln>
            <a:noFill/>
          </a:ln>
        </p:spPr>
      </p:pic>
      <p:pic>
        <p:nvPicPr>
          <p:cNvPr descr="Screen Shot 2017-05-29 at 10.29.02 PM.png" id="156" name="Google Shape;156;p29"/>
          <p:cNvPicPr preferRelativeResize="0"/>
          <p:nvPr/>
        </p:nvPicPr>
        <p:blipFill>
          <a:blip r:embed="rId7">
            <a:alphaModFix/>
          </a:blip>
          <a:stretch>
            <a:fillRect/>
          </a:stretch>
        </p:blipFill>
        <p:spPr>
          <a:xfrm>
            <a:off x="8406100" y="3965951"/>
            <a:ext cx="592918" cy="593602"/>
          </a:xfrm>
          <a:prstGeom prst="rect">
            <a:avLst/>
          </a:prstGeom>
          <a:noFill/>
          <a:ln>
            <a:noFill/>
          </a:ln>
        </p:spPr>
      </p:pic>
      <p:pic>
        <p:nvPicPr>
          <p:cNvPr id="157" name="Google Shape;157;p29"/>
          <p:cNvPicPr preferRelativeResize="0"/>
          <p:nvPr/>
        </p:nvPicPr>
        <p:blipFill>
          <a:blip r:embed="rId8">
            <a:alphaModFix/>
          </a:blip>
          <a:stretch>
            <a:fillRect/>
          </a:stretch>
        </p:blipFill>
        <p:spPr>
          <a:xfrm>
            <a:off x="6646975" y="3792922"/>
            <a:ext cx="680149" cy="676304"/>
          </a:xfrm>
          <a:prstGeom prst="rect">
            <a:avLst/>
          </a:prstGeom>
          <a:noFill/>
          <a:ln>
            <a:noFill/>
          </a:ln>
        </p:spPr>
      </p:pic>
      <p:sp>
        <p:nvSpPr>
          <p:cNvPr id="158" name="Google Shape;158;p29"/>
          <p:cNvSpPr/>
          <p:nvPr/>
        </p:nvSpPr>
        <p:spPr>
          <a:xfrm>
            <a:off x="828900" y="4130375"/>
            <a:ext cx="4562700" cy="59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 name="Google Shape;159;p29"/>
          <p:cNvSpPr/>
          <p:nvPr/>
        </p:nvSpPr>
        <p:spPr>
          <a:xfrm>
            <a:off x="2736825" y="4034825"/>
            <a:ext cx="25980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5"/>
          <p:cNvPicPr preferRelativeResize="0"/>
          <p:nvPr/>
        </p:nvPicPr>
        <p:blipFill>
          <a:blip r:embed="rId3">
            <a:alphaModFix/>
          </a:blip>
          <a:stretch>
            <a:fillRect/>
          </a:stretch>
        </p:blipFill>
        <p:spPr>
          <a:xfrm>
            <a:off x="682295" y="864725"/>
            <a:ext cx="3943649" cy="4202576"/>
          </a:xfrm>
          <a:prstGeom prst="rect">
            <a:avLst/>
          </a:prstGeom>
          <a:noFill/>
          <a:ln>
            <a:noFill/>
          </a:ln>
        </p:spPr>
      </p:pic>
      <p:sp>
        <p:nvSpPr>
          <p:cNvPr id="489" name="Google Shape;489;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65"/>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Needed: A method to the madness</a:t>
            </a:r>
            <a:endParaRPr>
              <a:latin typeface="Helvetica Neue"/>
              <a:ea typeface="Helvetica Neue"/>
              <a:cs typeface="Helvetica Neue"/>
              <a:sym typeface="Helvetica Neue"/>
            </a:endParaRPr>
          </a:p>
        </p:txBody>
      </p:sp>
      <p:sp>
        <p:nvSpPr>
          <p:cNvPr id="491" name="Google Shape;491;p65"/>
          <p:cNvSpPr txBox="1"/>
          <p:nvPr>
            <p:ph idx="4294967295" type="body"/>
          </p:nvPr>
        </p:nvSpPr>
        <p:spPr>
          <a:xfrm>
            <a:off x="4881875" y="980600"/>
            <a:ext cx="38760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latin typeface="Helvetica Neue"/>
                <a:ea typeface="Helvetica Neue"/>
                <a:cs typeface="Helvetica Neue"/>
                <a:sym typeface="Helvetica Neue"/>
              </a:rPr>
              <a:t>Scientific method 1.0:</a:t>
            </a:r>
            <a:br>
              <a:rPr lang="en">
                <a:latin typeface="Helvetica Neue"/>
                <a:ea typeface="Helvetica Neue"/>
                <a:cs typeface="Helvetica Neue"/>
                <a:sym typeface="Helvetica Neue"/>
              </a:rPr>
            </a:br>
            <a:r>
              <a:rPr lang="en">
                <a:latin typeface="Helvetica Neue"/>
                <a:ea typeface="Helvetica Neue"/>
                <a:cs typeface="Helvetica Neue"/>
                <a:sym typeface="Helvetica Neue"/>
              </a:rPr>
              <a:t>- Focused on “Model the data”</a:t>
            </a:r>
            <a:br>
              <a:rPr lang="en">
                <a:latin typeface="Helvetica Neue"/>
                <a:ea typeface="Helvetica Neue"/>
                <a:cs typeface="Helvetica Neue"/>
                <a:sym typeface="Helvetica Neue"/>
              </a:rPr>
            </a:br>
            <a:r>
              <a:rPr lang="en">
                <a:latin typeface="Helvetica Neue"/>
                <a:ea typeface="Helvetica Neue"/>
                <a:cs typeface="Helvetica Neue"/>
                <a:sym typeface="Helvetica Neue"/>
              </a:rPr>
              <a:t>- Scientist has hypothesis prior to analyzing the data</a:t>
            </a:r>
            <a:endParaRPr>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2"/>
              </a:buClr>
              <a:buSzPts val="2400"/>
              <a:buFont typeface="Helvetica Neue"/>
              <a:buChar char="●"/>
            </a:pPr>
            <a:r>
              <a:rPr lang="en">
                <a:latin typeface="Helvetica Neue"/>
                <a:ea typeface="Helvetica Neue"/>
                <a:cs typeface="Helvetica Neue"/>
                <a:sym typeface="Helvetica Neue"/>
              </a:rPr>
              <a:t>Scientific method 2.0:</a:t>
            </a:r>
            <a:br>
              <a:rPr lang="en">
                <a:latin typeface="Helvetica Neue"/>
                <a:ea typeface="Helvetica Neue"/>
                <a:cs typeface="Helvetica Neue"/>
                <a:sym typeface="Helvetica Neue"/>
              </a:rPr>
            </a:br>
            <a:r>
              <a:rPr lang="en">
                <a:latin typeface="Helvetica Neue"/>
                <a:ea typeface="Helvetica Neue"/>
                <a:cs typeface="Helvetica Neue"/>
                <a:sym typeface="Helvetica Neue"/>
              </a:rPr>
              <a:t>- Systematic cycle (see diagram)</a:t>
            </a:r>
            <a:br>
              <a:rPr lang="en">
                <a:latin typeface="Helvetica Neue"/>
                <a:ea typeface="Helvetica Neue"/>
                <a:cs typeface="Helvetica Neue"/>
                <a:sym typeface="Helvetica Neue"/>
              </a:rPr>
            </a:br>
            <a:r>
              <a:rPr lang="en">
                <a:latin typeface="Helvetica Neue"/>
                <a:ea typeface="Helvetica Neue"/>
                <a:cs typeface="Helvetica Neue"/>
                <a:sym typeface="Helvetica Neue"/>
              </a:rPr>
              <a:t>- “Explore the data” becomes increasingly important</a:t>
            </a:r>
            <a:br>
              <a:rPr lang="en">
                <a:latin typeface="Helvetica Neue"/>
                <a:ea typeface="Helvetica Neue"/>
                <a:cs typeface="Helvetica Neue"/>
                <a:sym typeface="Helvetica Neue"/>
              </a:rPr>
            </a:b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Data as a first-class citizen</a:t>
            </a:r>
            <a:endParaRPr b="1">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6"/>
          <p:cNvPicPr preferRelativeResize="0"/>
          <p:nvPr/>
        </p:nvPicPr>
        <p:blipFill>
          <a:blip r:embed="rId3">
            <a:alphaModFix/>
          </a:blip>
          <a:stretch>
            <a:fillRect/>
          </a:stretch>
        </p:blipFill>
        <p:spPr>
          <a:xfrm>
            <a:off x="2423462" y="923450"/>
            <a:ext cx="4297075" cy="4101775"/>
          </a:xfrm>
          <a:prstGeom prst="rect">
            <a:avLst/>
          </a:prstGeom>
          <a:noFill/>
          <a:ln>
            <a:noFill/>
          </a:ln>
        </p:spPr>
      </p:pic>
      <p:sp>
        <p:nvSpPr>
          <p:cNvPr id="497" name="Google Shape;497;p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6"/>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Scientist 2.0</a:t>
            </a:r>
            <a:endParaRPr>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Hilary Mason, chief scientist at bit.ly</a:t>
            </a:r>
            <a:endParaRPr i="1"/>
          </a:p>
        </p:txBody>
      </p:sp>
      <p:sp>
        <p:nvSpPr>
          <p:cNvPr id="504" name="Google Shape;504;p67"/>
          <p:cNvSpPr txBox="1"/>
          <p:nvPr/>
        </p:nvSpPr>
        <p:spPr>
          <a:xfrm>
            <a:off x="851375" y="620900"/>
            <a:ext cx="73419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t>“A data scientist is someone who can obtain, scrub, explore, model, and interpret data, blending hacking, statistics, and machine learning. Data scientists not only are adept at working with data, but appreciate data itself as a first-class product.”</a:t>
            </a:r>
            <a:endParaRPr sz="3000"/>
          </a:p>
          <a:p>
            <a:pPr indent="0" lvl="0" marL="0" rtl="0" algn="l">
              <a:spcBef>
                <a:spcPts val="0"/>
              </a:spcBef>
              <a:spcAft>
                <a:spcPts val="0"/>
              </a:spcAft>
              <a:buNone/>
            </a:pPr>
            <a:r>
              <a:t/>
            </a:r>
            <a:endParaRPr sz="3000"/>
          </a:p>
        </p:txBody>
      </p:sp>
      <p:sp>
        <p:nvSpPr>
          <p:cNvPr id="505" name="Google Shape;505;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8"/>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Josh Wills, Data Scientist at Slack</a:t>
            </a:r>
            <a:endParaRPr i="1"/>
          </a:p>
        </p:txBody>
      </p:sp>
      <p:sp>
        <p:nvSpPr>
          <p:cNvPr id="511" name="Google Shape;511;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p68"/>
          <p:cNvPicPr preferRelativeResize="0"/>
          <p:nvPr/>
        </p:nvPicPr>
        <p:blipFill>
          <a:blip r:embed="rId3">
            <a:alphaModFix/>
          </a:blip>
          <a:stretch>
            <a:fillRect/>
          </a:stretch>
        </p:blipFill>
        <p:spPr>
          <a:xfrm>
            <a:off x="1178902" y="743225"/>
            <a:ext cx="6786175" cy="309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data new oil" id="518" name="Google Shape;518;p69"/>
          <p:cNvPicPr preferRelativeResize="0"/>
          <p:nvPr/>
        </p:nvPicPr>
        <p:blipFill rotWithShape="1">
          <a:blip r:embed="rId3">
            <a:alphaModFix/>
          </a:blip>
          <a:srcRect b="15160" l="0" r="0" t="0"/>
          <a:stretch/>
        </p:blipFill>
        <p:spPr>
          <a:xfrm>
            <a:off x="1597550" y="0"/>
            <a:ext cx="5353425"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0"/>
          <p:cNvPicPr preferRelativeResize="0"/>
          <p:nvPr/>
        </p:nvPicPr>
        <p:blipFill rotWithShape="1">
          <a:blip r:embed="rId3">
            <a:alphaModFix/>
          </a:blip>
          <a:srcRect b="0" l="0" r="1719" t="0"/>
          <a:stretch/>
        </p:blipFill>
        <p:spPr>
          <a:xfrm>
            <a:off x="238745" y="1029025"/>
            <a:ext cx="4588276" cy="2144925"/>
          </a:xfrm>
          <a:prstGeom prst="rect">
            <a:avLst/>
          </a:prstGeom>
          <a:noFill/>
          <a:ln>
            <a:noFill/>
          </a:ln>
        </p:spPr>
      </p:pic>
      <p:sp>
        <p:nvSpPr>
          <p:cNvPr id="524" name="Google Shape;524;p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70"/>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More data often beats better algorithms</a:t>
            </a:r>
            <a:endParaRPr>
              <a:latin typeface="Helvetica Neue"/>
              <a:ea typeface="Helvetica Neue"/>
              <a:cs typeface="Helvetica Neue"/>
              <a:sym typeface="Helvetica Neue"/>
            </a:endParaRPr>
          </a:p>
        </p:txBody>
      </p:sp>
      <p:pic>
        <p:nvPicPr>
          <p:cNvPr id="526" name="Google Shape;526;p70"/>
          <p:cNvPicPr preferRelativeResize="0"/>
          <p:nvPr/>
        </p:nvPicPr>
        <p:blipFill>
          <a:blip r:embed="rId4">
            <a:alphaModFix/>
          </a:blip>
          <a:stretch>
            <a:fillRect/>
          </a:stretch>
        </p:blipFill>
        <p:spPr>
          <a:xfrm>
            <a:off x="4866071" y="1746975"/>
            <a:ext cx="4012180" cy="2891317"/>
          </a:xfrm>
          <a:prstGeom prst="rect">
            <a:avLst/>
          </a:prstGeom>
          <a:noFill/>
          <a:ln>
            <a:noFill/>
          </a:ln>
        </p:spPr>
      </p:pic>
      <p:sp>
        <p:nvSpPr>
          <p:cNvPr id="527" name="Google Shape;527;p70"/>
          <p:cNvSpPr txBox="1"/>
          <p:nvPr/>
        </p:nvSpPr>
        <p:spPr>
          <a:xfrm>
            <a:off x="4844821" y="4653950"/>
            <a:ext cx="401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Helvetica Neue"/>
                <a:ea typeface="Helvetica Neue"/>
                <a:cs typeface="Helvetica Neue"/>
                <a:sym typeface="Helvetica Neue"/>
                <a:hlinkClick r:id="rId5"/>
              </a:rPr>
              <a:t>http://www.incompleteideas.net/IncIdeas/BitterLesson.html</a:t>
            </a:r>
            <a:r>
              <a:rPr lang="en" sz="900">
                <a:latin typeface="Helvetica Neue"/>
                <a:ea typeface="Helvetica Neue"/>
                <a:cs typeface="Helvetica Neue"/>
                <a:sym typeface="Helvetica Neue"/>
              </a:rPr>
              <a:t> </a:t>
            </a:r>
            <a:endParaRPr sz="900">
              <a:latin typeface="Helvetica Neue"/>
              <a:ea typeface="Helvetica Neue"/>
              <a:cs typeface="Helvetica Neue"/>
              <a:sym typeface="Helvetica Neue"/>
            </a:endParaRPr>
          </a:p>
        </p:txBody>
      </p:sp>
      <p:sp>
        <p:nvSpPr>
          <p:cNvPr id="528" name="Google Shape;528;p70"/>
          <p:cNvSpPr/>
          <p:nvPr/>
        </p:nvSpPr>
        <p:spPr>
          <a:xfrm>
            <a:off x="4886000" y="2642100"/>
            <a:ext cx="4012200" cy="153300"/>
          </a:xfrm>
          <a:prstGeom prst="rect">
            <a:avLst/>
          </a:prstGeom>
          <a:solidFill>
            <a:srgbClr val="FFE599">
              <a:alpha val="38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9" name="Google Shape;529;p70"/>
          <p:cNvSpPr/>
          <p:nvPr/>
        </p:nvSpPr>
        <p:spPr>
          <a:xfrm>
            <a:off x="4900550" y="2794500"/>
            <a:ext cx="3738000" cy="153300"/>
          </a:xfrm>
          <a:prstGeom prst="rect">
            <a:avLst/>
          </a:prstGeom>
          <a:solidFill>
            <a:srgbClr val="FFE599">
              <a:alpha val="38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1"/>
          <p:cNvPicPr preferRelativeResize="0"/>
          <p:nvPr/>
        </p:nvPicPr>
        <p:blipFill rotWithShape="1">
          <a:blip r:embed="rId3">
            <a:alphaModFix/>
          </a:blip>
          <a:srcRect b="0" l="0" r="0" t="0"/>
          <a:stretch/>
        </p:blipFill>
        <p:spPr>
          <a:xfrm>
            <a:off x="1058522" y="990950"/>
            <a:ext cx="3241100" cy="1800675"/>
          </a:xfrm>
          <a:prstGeom prst="rect">
            <a:avLst/>
          </a:prstGeom>
          <a:noFill/>
          <a:ln>
            <a:noFill/>
          </a:ln>
        </p:spPr>
      </p:pic>
      <p:pic>
        <p:nvPicPr>
          <p:cNvPr id="535" name="Google Shape;535;p71"/>
          <p:cNvPicPr preferRelativeResize="0"/>
          <p:nvPr/>
        </p:nvPicPr>
        <p:blipFill>
          <a:blip r:embed="rId4">
            <a:alphaModFix/>
          </a:blip>
          <a:stretch>
            <a:fillRect/>
          </a:stretch>
        </p:blipFill>
        <p:spPr>
          <a:xfrm>
            <a:off x="757725" y="2899000"/>
            <a:ext cx="3472450" cy="2019224"/>
          </a:xfrm>
          <a:prstGeom prst="rect">
            <a:avLst/>
          </a:prstGeom>
          <a:noFill/>
          <a:ln>
            <a:noFill/>
          </a:ln>
        </p:spPr>
      </p:pic>
      <p:pic>
        <p:nvPicPr>
          <p:cNvPr id="536" name="Google Shape;536;p71"/>
          <p:cNvPicPr preferRelativeResize="0"/>
          <p:nvPr/>
        </p:nvPicPr>
        <p:blipFill>
          <a:blip r:embed="rId5">
            <a:alphaModFix/>
          </a:blip>
          <a:stretch>
            <a:fillRect/>
          </a:stretch>
        </p:blipFill>
        <p:spPr>
          <a:xfrm>
            <a:off x="5072650" y="661075"/>
            <a:ext cx="3128634" cy="2346476"/>
          </a:xfrm>
          <a:prstGeom prst="rect">
            <a:avLst/>
          </a:prstGeom>
          <a:noFill/>
          <a:ln>
            <a:noFill/>
          </a:ln>
        </p:spPr>
      </p:pic>
      <p:pic>
        <p:nvPicPr>
          <p:cNvPr id="537" name="Google Shape;537;p71"/>
          <p:cNvPicPr preferRelativeResize="0"/>
          <p:nvPr/>
        </p:nvPicPr>
        <p:blipFill>
          <a:blip r:embed="rId6">
            <a:alphaModFix/>
          </a:blip>
          <a:stretch>
            <a:fillRect/>
          </a:stretch>
        </p:blipFill>
        <p:spPr>
          <a:xfrm>
            <a:off x="4621125" y="2362175"/>
            <a:ext cx="3941749" cy="2628924"/>
          </a:xfrm>
          <a:prstGeom prst="rect">
            <a:avLst/>
          </a:prstGeom>
          <a:noFill/>
          <a:ln cap="flat" cmpd="sng" w="28575">
            <a:solidFill>
              <a:schemeClr val="lt1"/>
            </a:solidFill>
            <a:prstDash val="solid"/>
            <a:round/>
            <a:headEnd len="sm" w="sm" type="none"/>
            <a:tailEnd len="sm" w="sm" type="none"/>
          </a:ln>
        </p:spPr>
      </p:pic>
      <p:sp>
        <p:nvSpPr>
          <p:cNvPr id="538" name="Google Shape;538;p71"/>
          <p:cNvSpPr txBox="1"/>
          <p:nvPr>
            <p:ph type="title"/>
          </p:nvPr>
        </p:nvSpPr>
        <p:spPr>
          <a:xfrm>
            <a:off x="311700" y="-58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21st-century politics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2"/>
          <p:cNvPicPr preferRelativeResize="0"/>
          <p:nvPr/>
        </p:nvPicPr>
        <p:blipFill rotWithShape="1">
          <a:blip r:embed="rId3">
            <a:alphaModFix/>
          </a:blip>
          <a:srcRect b="33827" l="0" r="0" t="0"/>
          <a:stretch/>
        </p:blipFill>
        <p:spPr>
          <a:xfrm>
            <a:off x="1298650" y="152398"/>
            <a:ext cx="4024901" cy="3023273"/>
          </a:xfrm>
          <a:prstGeom prst="rect">
            <a:avLst/>
          </a:prstGeom>
          <a:noFill/>
          <a:ln>
            <a:noFill/>
          </a:ln>
        </p:spPr>
      </p:pic>
      <p:sp>
        <p:nvSpPr>
          <p:cNvPr id="544" name="Google Shape;544;p72"/>
          <p:cNvSpPr txBox="1"/>
          <p:nvPr/>
        </p:nvSpPr>
        <p:spPr>
          <a:xfrm>
            <a:off x="10536" y="4829149"/>
            <a:ext cx="881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https://www.pewresearch.org/politics/wp-content/uploads/sites/4/2019/06/PP_2019.06.19_Political-Discourse_FINAL.pdf </a:t>
            </a:r>
            <a:endParaRPr sz="900">
              <a:latin typeface="Helvetica Neue"/>
              <a:ea typeface="Helvetica Neue"/>
              <a:cs typeface="Helvetica Neue"/>
              <a:sym typeface="Helvetica Neue"/>
            </a:endParaRPr>
          </a:p>
        </p:txBody>
      </p:sp>
      <p:pic>
        <p:nvPicPr>
          <p:cNvPr id="545" name="Google Shape;545;p72"/>
          <p:cNvPicPr preferRelativeResize="0"/>
          <p:nvPr/>
        </p:nvPicPr>
        <p:blipFill rotWithShape="1">
          <a:blip r:embed="rId4">
            <a:alphaModFix/>
          </a:blip>
          <a:srcRect b="0" l="43769" r="0" t="0"/>
          <a:stretch/>
        </p:blipFill>
        <p:spPr>
          <a:xfrm>
            <a:off x="178471" y="3241325"/>
            <a:ext cx="827251" cy="817350"/>
          </a:xfrm>
          <a:prstGeom prst="rect">
            <a:avLst/>
          </a:prstGeom>
          <a:noFill/>
          <a:ln>
            <a:noFill/>
          </a:ln>
        </p:spPr>
      </p:pic>
      <p:sp>
        <p:nvSpPr>
          <p:cNvPr id="546" name="Google Shape;546;p72"/>
          <p:cNvSpPr/>
          <p:nvPr/>
        </p:nvSpPr>
        <p:spPr>
          <a:xfrm>
            <a:off x="5814150" y="322625"/>
            <a:ext cx="3054600" cy="2574600"/>
          </a:xfrm>
          <a:prstGeom prst="wedgeRectCallout">
            <a:avLst>
              <a:gd fmla="val -56580" name="adj1"/>
              <a:gd fmla="val 63250" name="adj2"/>
            </a:avLst>
          </a:prstGeom>
          <a:solidFill>
            <a:schemeClr val="lt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Helvetica Neue"/>
                <a:ea typeface="Helvetica Neue"/>
                <a:cs typeface="Helvetica Neue"/>
                <a:sym typeface="Helvetica Neue"/>
              </a:rPr>
              <a:t>We ask: Do these subjective impressions reflect the true state of US political discourse?</a:t>
            </a:r>
            <a:endParaRPr sz="2600">
              <a:latin typeface="Helvetica Neue"/>
              <a:ea typeface="Helvetica Neue"/>
              <a:cs typeface="Helvetica Neue"/>
              <a:sym typeface="Helvetica Neue"/>
            </a:endParaRPr>
          </a:p>
        </p:txBody>
      </p:sp>
      <p:pic>
        <p:nvPicPr>
          <p:cNvPr id="547" name="Google Shape;547;p72"/>
          <p:cNvPicPr preferRelativeResize="0"/>
          <p:nvPr/>
        </p:nvPicPr>
        <p:blipFill rotWithShape="1">
          <a:blip r:embed="rId3">
            <a:alphaModFix/>
          </a:blip>
          <a:srcRect b="0" l="0" r="0" t="65886"/>
          <a:stretch/>
        </p:blipFill>
        <p:spPr>
          <a:xfrm>
            <a:off x="1298650" y="3244051"/>
            <a:ext cx="4024901" cy="1558502"/>
          </a:xfrm>
          <a:prstGeom prst="rect">
            <a:avLst/>
          </a:prstGeom>
          <a:noFill/>
          <a:ln>
            <a:noFill/>
          </a:ln>
        </p:spPr>
      </p:pic>
      <p:sp>
        <p:nvSpPr>
          <p:cNvPr id="548" name="Google Shape;548;p72"/>
          <p:cNvSpPr txBox="1"/>
          <p:nvPr/>
        </p:nvSpPr>
        <p:spPr>
          <a:xfrm>
            <a:off x="6172200" y="3321425"/>
            <a:ext cx="2601900" cy="1416000"/>
          </a:xfrm>
          <a:prstGeom prst="rect">
            <a:avLst/>
          </a:prstGeom>
          <a:solidFill>
            <a:srgbClr val="F4CCCC"/>
          </a:solidFill>
          <a:ln cap="flat" cmpd="sng" w="3810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CC0000"/>
                </a:solidFill>
                <a:latin typeface="Helvetica Neue"/>
                <a:ea typeface="Helvetica Neue"/>
                <a:cs typeface="Helvetica Neue"/>
                <a:sym typeface="Helvetica Neue"/>
              </a:rPr>
              <a:t>ADA will teach you the tools to answer such questions using data (see next slides)</a:t>
            </a:r>
            <a:endParaRPr sz="2000">
              <a:solidFill>
                <a:srgbClr val="CC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3"/>
          <p:cNvSpPr/>
          <p:nvPr/>
        </p:nvSpPr>
        <p:spPr>
          <a:xfrm>
            <a:off x="3976775" y="307675"/>
            <a:ext cx="3114300" cy="158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3"/>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555" name="Google Shape;555;p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73"/>
          <p:cNvSpPr txBox="1"/>
          <p:nvPr>
            <p:ph idx="1" type="body"/>
          </p:nvPr>
        </p:nvSpPr>
        <p:spPr>
          <a:xfrm>
            <a:off x="352700" y="813325"/>
            <a:ext cx="6634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0000"/>
              </a:buClr>
              <a:buSzPts val="2100"/>
              <a:buChar char="●"/>
            </a:pPr>
            <a:r>
              <a:rPr b="1" lang="en" sz="2100">
                <a:solidFill>
                  <a:srgbClr val="FF0000"/>
                </a:solidFill>
              </a:rPr>
              <a:t>Handling data</a:t>
            </a:r>
            <a:endParaRPr b="1" sz="2100">
              <a:solidFill>
                <a:srgbClr val="FF0000"/>
              </a:solidFill>
            </a:endParaRPr>
          </a:p>
          <a:p>
            <a:pPr indent="-361950" lvl="0" marL="457200" rtl="0" algn="l">
              <a:spcBef>
                <a:spcPts val="0"/>
              </a:spcBef>
              <a:spcAft>
                <a:spcPts val="0"/>
              </a:spcAft>
              <a:buSzPts val="2100"/>
              <a:buChar char="●"/>
            </a:pPr>
            <a:r>
              <a:rPr lang="en" sz="2100"/>
              <a:t>Visualizing data</a:t>
            </a:r>
            <a:endParaRPr sz="2100"/>
          </a:p>
          <a:p>
            <a:pPr indent="-361950" lvl="0" marL="457200" rtl="0" algn="l">
              <a:spcBef>
                <a:spcPts val="0"/>
              </a:spcBef>
              <a:spcAft>
                <a:spcPts val="0"/>
              </a:spcAft>
              <a:buSzPts val="2100"/>
              <a:buChar char="●"/>
            </a:pPr>
            <a:r>
              <a:rPr lang="en" sz="2100"/>
              <a:t>Describing data</a:t>
            </a:r>
            <a:endParaRPr sz="2100"/>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a:t>
            </a:r>
            <a:r>
              <a:rPr lang="en" sz="2100"/>
              <a:t>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sp>
        <p:nvSpPr>
          <p:cNvPr id="557" name="Google Shape;557;p73"/>
          <p:cNvSpPr txBox="1"/>
          <p:nvPr/>
        </p:nvSpPr>
        <p:spPr>
          <a:xfrm>
            <a:off x="3972933" y="1323950"/>
            <a:ext cx="289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00"/>
                </a:solidFill>
                <a:latin typeface="Helvetica Neue"/>
                <a:ea typeface="Helvetica Neue"/>
                <a:cs typeface="Helvetica Neue"/>
                <a:sym typeface="Helvetica Neue"/>
              </a:rPr>
              <a:t>Data: </a:t>
            </a:r>
            <a:r>
              <a:rPr lang="en" sz="1000" u="sng">
                <a:solidFill>
                  <a:schemeClr val="hlink"/>
                </a:solidFill>
                <a:latin typeface="Helvetica Neue"/>
                <a:ea typeface="Helvetica Neue"/>
                <a:cs typeface="Helvetica Neue"/>
                <a:sym typeface="Helvetica Neue"/>
                <a:hlinkClick r:id="rId3"/>
              </a:rPr>
              <a:t>https://github.com/epfl-dlab/Quotebank</a:t>
            </a:r>
            <a:r>
              <a:rPr lang="en" sz="1000">
                <a:solidFill>
                  <a:srgbClr val="000000"/>
                </a:solidFill>
                <a:latin typeface="Helvetica Neue"/>
                <a:ea typeface="Helvetica Neue"/>
                <a:cs typeface="Helvetica Neue"/>
                <a:sym typeface="Helvetica Neue"/>
              </a:rPr>
              <a:t> </a:t>
            </a:r>
            <a:endParaRPr sz="10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rgbClr val="000000"/>
                </a:solidFill>
                <a:latin typeface="Helvetica Neue"/>
                <a:ea typeface="Helvetica Neue"/>
                <a:cs typeface="Helvetica Neue"/>
                <a:sym typeface="Helvetica Neue"/>
              </a:rPr>
              <a:t>Web interface: </a:t>
            </a:r>
            <a:r>
              <a:rPr lang="en" sz="1000" u="sng">
                <a:solidFill>
                  <a:schemeClr val="hlink"/>
                </a:solidFill>
                <a:latin typeface="Helvetica Neue"/>
                <a:ea typeface="Helvetica Neue"/>
                <a:cs typeface="Helvetica Neue"/>
                <a:sym typeface="Helvetica Neue"/>
                <a:hlinkClick r:id="rId4"/>
              </a:rPr>
              <a:t>https://quotebank.dlab.tools/</a:t>
            </a:r>
            <a:r>
              <a:rPr lang="en" sz="1000">
                <a:solidFill>
                  <a:srgbClr val="000000"/>
                </a:solidFill>
                <a:latin typeface="Helvetica Neue"/>
                <a:ea typeface="Helvetica Neue"/>
                <a:cs typeface="Helvetica Neue"/>
                <a:sym typeface="Helvetica Neue"/>
              </a:rPr>
              <a:t> </a:t>
            </a:r>
            <a:endParaRPr sz="800">
              <a:latin typeface="Helvetica Neue"/>
              <a:ea typeface="Helvetica Neue"/>
              <a:cs typeface="Helvetica Neue"/>
              <a:sym typeface="Helvetica Neue"/>
            </a:endParaRPr>
          </a:p>
        </p:txBody>
      </p:sp>
      <p:pic>
        <p:nvPicPr>
          <p:cNvPr id="558" name="Google Shape;558;p73"/>
          <p:cNvPicPr preferRelativeResize="0"/>
          <p:nvPr/>
        </p:nvPicPr>
        <p:blipFill>
          <a:blip r:embed="rId5">
            <a:alphaModFix/>
          </a:blip>
          <a:stretch>
            <a:fillRect/>
          </a:stretch>
        </p:blipFill>
        <p:spPr>
          <a:xfrm>
            <a:off x="4095657" y="473981"/>
            <a:ext cx="2891650" cy="913150"/>
          </a:xfrm>
          <a:prstGeom prst="rect">
            <a:avLst/>
          </a:prstGeom>
          <a:noFill/>
          <a:ln>
            <a:noFill/>
          </a:ln>
        </p:spPr>
      </p:pic>
      <p:cxnSp>
        <p:nvCxnSpPr>
          <p:cNvPr id="559" name="Google Shape;559;p73"/>
          <p:cNvCxnSpPr>
            <a:endCxn id="553" idx="1"/>
          </p:cNvCxnSpPr>
          <p:nvPr/>
        </p:nvCxnSpPr>
        <p:spPr>
          <a:xfrm>
            <a:off x="2835875" y="1064425"/>
            <a:ext cx="1140900" cy="369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4"/>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FF0000"/>
              </a:buClr>
              <a:buSzPts val="2100"/>
              <a:buChar char="●"/>
            </a:pPr>
            <a:r>
              <a:rPr b="1" lang="en" sz="2100">
                <a:solidFill>
                  <a:srgbClr val="FF0000"/>
                </a:solidFill>
              </a:rPr>
              <a:t>Visualizing data</a:t>
            </a:r>
            <a:endParaRPr b="1" sz="2100">
              <a:solidFill>
                <a:srgbClr val="FF0000"/>
              </a:solidFill>
            </a:endParaRPr>
          </a:p>
          <a:p>
            <a:pPr indent="-361950" lvl="0" marL="457200" rtl="0" algn="l">
              <a:spcBef>
                <a:spcPts val="0"/>
              </a:spcBef>
              <a:spcAft>
                <a:spcPts val="0"/>
              </a:spcAft>
              <a:buSzPts val="2100"/>
              <a:buChar char="●"/>
            </a:pPr>
            <a:r>
              <a:rPr lang="en" sz="2100"/>
              <a:t>Describing data</a:t>
            </a:r>
            <a:endParaRPr sz="2100"/>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sp>
        <p:nvSpPr>
          <p:cNvPr id="565" name="Google Shape;565;p74"/>
          <p:cNvSpPr/>
          <p:nvPr/>
        </p:nvSpPr>
        <p:spPr>
          <a:xfrm>
            <a:off x="4205375" y="612475"/>
            <a:ext cx="3209100" cy="2777700"/>
          </a:xfrm>
          <a:prstGeom prst="rect">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4"/>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567" name="Google Shape;567;p7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68" name="Google Shape;568;p74"/>
          <p:cNvCxnSpPr/>
          <p:nvPr/>
        </p:nvCxnSpPr>
        <p:spPr>
          <a:xfrm>
            <a:off x="3061225" y="1476225"/>
            <a:ext cx="1144200" cy="296400"/>
          </a:xfrm>
          <a:prstGeom prst="straightConnector1">
            <a:avLst/>
          </a:prstGeom>
          <a:noFill/>
          <a:ln cap="flat" cmpd="sng" w="38100">
            <a:solidFill>
              <a:srgbClr val="FF0000"/>
            </a:solidFill>
            <a:prstDash val="solid"/>
            <a:round/>
            <a:headEnd len="med" w="med" type="none"/>
            <a:tailEnd len="med" w="med" type="none"/>
          </a:ln>
        </p:spPr>
      </p:cxnSp>
      <p:pic>
        <p:nvPicPr>
          <p:cNvPr id="569" name="Google Shape;569;p74"/>
          <p:cNvPicPr preferRelativeResize="0"/>
          <p:nvPr/>
        </p:nvPicPr>
        <p:blipFill>
          <a:blip r:embed="rId3">
            <a:alphaModFix/>
          </a:blip>
          <a:stretch>
            <a:fillRect/>
          </a:stretch>
        </p:blipFill>
        <p:spPr>
          <a:xfrm>
            <a:off x="4268650" y="650650"/>
            <a:ext cx="3051026" cy="267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30"/>
          <p:cNvPicPr preferRelativeResize="0"/>
          <p:nvPr/>
        </p:nvPicPr>
        <p:blipFill rotWithShape="1">
          <a:blip r:embed="rId3">
            <a:alphaModFix/>
          </a:blip>
          <a:srcRect b="68213" l="0" r="0" t="12679"/>
          <a:stretch/>
        </p:blipFill>
        <p:spPr>
          <a:xfrm>
            <a:off x="685800" y="652125"/>
            <a:ext cx="6641322" cy="982775"/>
          </a:xfrm>
          <a:prstGeom prst="rect">
            <a:avLst/>
          </a:prstGeom>
          <a:noFill/>
          <a:ln>
            <a:noFill/>
          </a:ln>
        </p:spPr>
      </p:pic>
      <p:sp>
        <p:nvSpPr>
          <p:cNvPr id="166" name="Google Shape;166;p30"/>
          <p:cNvSpPr/>
          <p:nvPr/>
        </p:nvSpPr>
        <p:spPr>
          <a:xfrm>
            <a:off x="790600" y="4032675"/>
            <a:ext cx="4590300" cy="111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txBox="1"/>
          <p:nvPr>
            <p:ph idx="4294967295"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My path toward data science</a:t>
            </a:r>
            <a:endParaRPr>
              <a:latin typeface="Helvetica Neue"/>
              <a:ea typeface="Helvetica Neue"/>
              <a:cs typeface="Helvetica Neue"/>
              <a:sym typeface="Helvetica Neue"/>
            </a:endParaRPr>
          </a:p>
        </p:txBody>
      </p:sp>
      <p:sp>
        <p:nvSpPr>
          <p:cNvPr id="168" name="Google Shape;168;p30"/>
          <p:cNvSpPr/>
          <p:nvPr/>
        </p:nvSpPr>
        <p:spPr>
          <a:xfrm>
            <a:off x="-2025" y="1433375"/>
            <a:ext cx="4590300" cy="111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model cars audi" id="169" name="Google Shape;169;p30"/>
          <p:cNvPicPr preferRelativeResize="0"/>
          <p:nvPr/>
        </p:nvPicPr>
        <p:blipFill>
          <a:blip r:embed="rId4">
            <a:alphaModFix/>
          </a:blip>
          <a:stretch>
            <a:fillRect/>
          </a:stretch>
        </p:blipFill>
        <p:spPr>
          <a:xfrm>
            <a:off x="864375" y="1846175"/>
            <a:ext cx="2857500" cy="1600200"/>
          </a:xfrm>
          <a:prstGeom prst="rect">
            <a:avLst/>
          </a:prstGeom>
          <a:noFill/>
          <a:ln>
            <a:noFill/>
          </a:ln>
        </p:spPr>
      </p:pic>
      <p:pic>
        <p:nvPicPr>
          <p:cNvPr descr="Image result for bierdeckel" id="170" name="Google Shape;170;p30"/>
          <p:cNvPicPr preferRelativeResize="0"/>
          <p:nvPr/>
        </p:nvPicPr>
        <p:blipFill>
          <a:blip r:embed="rId5">
            <a:alphaModFix/>
          </a:blip>
          <a:stretch>
            <a:fillRect/>
          </a:stretch>
        </p:blipFill>
        <p:spPr>
          <a:xfrm>
            <a:off x="4045576" y="1846175"/>
            <a:ext cx="3234001" cy="2424776"/>
          </a:xfrm>
          <a:prstGeom prst="rect">
            <a:avLst/>
          </a:prstGeom>
          <a:noFill/>
          <a:ln>
            <a:noFill/>
          </a:ln>
        </p:spPr>
      </p:pic>
      <p:sp>
        <p:nvSpPr>
          <p:cNvPr id="171" name="Google Shape;171;p30"/>
          <p:cNvSpPr/>
          <p:nvPr/>
        </p:nvSpPr>
        <p:spPr>
          <a:xfrm>
            <a:off x="2966700" y="1056250"/>
            <a:ext cx="845100" cy="321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451250" y="1037925"/>
            <a:ext cx="845100" cy="635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5"/>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575" name="Google Shape;575;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75"/>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FF0000"/>
              </a:buClr>
              <a:buSzPts val="2100"/>
              <a:buChar char="●"/>
            </a:pPr>
            <a:r>
              <a:rPr b="1" lang="en" sz="2100">
                <a:solidFill>
                  <a:srgbClr val="FF0000"/>
                </a:solidFill>
              </a:rPr>
              <a:t>Describing data</a:t>
            </a:r>
            <a:endParaRPr b="1" sz="2100">
              <a:solidFill>
                <a:srgbClr val="FF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cxnSp>
        <p:nvCxnSpPr>
          <p:cNvPr id="577" name="Google Shape;577;p75"/>
          <p:cNvCxnSpPr/>
          <p:nvPr/>
        </p:nvCxnSpPr>
        <p:spPr>
          <a:xfrm flipH="1" rot="10800000">
            <a:off x="3079564" y="1620058"/>
            <a:ext cx="1124700" cy="190200"/>
          </a:xfrm>
          <a:prstGeom prst="straightConnector1">
            <a:avLst/>
          </a:prstGeom>
          <a:noFill/>
          <a:ln cap="flat" cmpd="sng" w="38100">
            <a:solidFill>
              <a:srgbClr val="FF0000"/>
            </a:solidFill>
            <a:prstDash val="solid"/>
            <a:round/>
            <a:headEnd len="med" w="med" type="none"/>
            <a:tailEnd len="med" w="med" type="none"/>
          </a:ln>
        </p:spPr>
      </p:cxnSp>
      <p:sp>
        <p:nvSpPr>
          <p:cNvPr id="578" name="Google Shape;578;p75"/>
          <p:cNvSpPr txBox="1"/>
          <p:nvPr/>
        </p:nvSpPr>
        <p:spPr>
          <a:xfrm>
            <a:off x="4204275" y="439850"/>
            <a:ext cx="2437500" cy="1416000"/>
          </a:xfrm>
          <a:prstGeom prst="rect">
            <a:avLst/>
          </a:prstGeom>
          <a:solidFill>
            <a:schemeClr val="lt1"/>
          </a:solid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2000">
                <a:solidFill>
                  <a:srgbClr val="FF0000"/>
                </a:solidFill>
                <a:latin typeface="Helvetica Neue"/>
                <a:ea typeface="Helvetica Neue"/>
                <a:cs typeface="Helvetica Neue"/>
                <a:sym typeface="Helvetica Neue"/>
              </a:rPr>
              <a:t>“I</a:t>
            </a:r>
            <a:r>
              <a:rPr lang="en" sz="2000">
                <a:solidFill>
                  <a:srgbClr val="FF0000"/>
                </a:solidFill>
                <a:latin typeface="Helvetica Neue"/>
                <a:ea typeface="Helvetica Neue"/>
                <a:cs typeface="Helvetica Neue"/>
                <a:sym typeface="Helvetica Neue"/>
              </a:rPr>
              <a:t>s the effect real, or could it have been produced by chance?”</a:t>
            </a:r>
            <a:endParaRPr sz="2000">
              <a:solidFill>
                <a:srgbClr val="FF0000"/>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6"/>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584" name="Google Shape;584;p7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76"/>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Clr>
                <a:srgbClr val="FF0000"/>
              </a:buClr>
              <a:buSzPts val="2100"/>
              <a:buChar char="●"/>
            </a:pPr>
            <a:r>
              <a:rPr b="1" lang="en" sz="2100">
                <a:solidFill>
                  <a:srgbClr val="FF0000"/>
                </a:solidFill>
              </a:rPr>
              <a:t>Regression analysis for disentangling data</a:t>
            </a:r>
            <a:endParaRPr b="1" sz="2100">
              <a:solidFill>
                <a:srgbClr val="FF0000"/>
              </a:solidFill>
            </a:endParaRPr>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b="1" sz="2100">
              <a:solidFill>
                <a:srgbClr val="FF0000"/>
              </a:solidFill>
            </a:endParaRPr>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sp>
        <p:nvSpPr>
          <p:cNvPr id="586" name="Google Shape;586;p76"/>
          <p:cNvSpPr/>
          <p:nvPr/>
        </p:nvSpPr>
        <p:spPr>
          <a:xfrm>
            <a:off x="5528573" y="2313680"/>
            <a:ext cx="3355800" cy="2777700"/>
          </a:xfrm>
          <a:prstGeom prst="rect">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76"/>
          <p:cNvCxnSpPr/>
          <p:nvPr/>
        </p:nvCxnSpPr>
        <p:spPr>
          <a:xfrm>
            <a:off x="4312150" y="2393050"/>
            <a:ext cx="1215300" cy="1309200"/>
          </a:xfrm>
          <a:prstGeom prst="straightConnector1">
            <a:avLst/>
          </a:prstGeom>
          <a:noFill/>
          <a:ln cap="flat" cmpd="sng" w="38100">
            <a:solidFill>
              <a:srgbClr val="FF0000"/>
            </a:solidFill>
            <a:prstDash val="solid"/>
            <a:round/>
            <a:headEnd len="med" w="med" type="none"/>
            <a:tailEnd len="med" w="med" type="none"/>
          </a:ln>
        </p:spPr>
      </p:cxnSp>
      <p:pic>
        <p:nvPicPr>
          <p:cNvPr id="588" name="Google Shape;588;p76"/>
          <p:cNvPicPr preferRelativeResize="0"/>
          <p:nvPr/>
        </p:nvPicPr>
        <p:blipFill>
          <a:blip r:embed="rId3">
            <a:alphaModFix/>
          </a:blip>
          <a:stretch>
            <a:fillRect/>
          </a:stretch>
        </p:blipFill>
        <p:spPr>
          <a:xfrm>
            <a:off x="5579221" y="2356277"/>
            <a:ext cx="3244651" cy="2691974"/>
          </a:xfrm>
          <a:prstGeom prst="rect">
            <a:avLst/>
          </a:prstGeom>
          <a:noFill/>
          <a:ln>
            <a:noFill/>
          </a:ln>
        </p:spPr>
      </p:pic>
      <p:pic>
        <p:nvPicPr>
          <p:cNvPr id="589" name="Google Shape;589;p76"/>
          <p:cNvPicPr preferRelativeResize="0"/>
          <p:nvPr/>
        </p:nvPicPr>
        <p:blipFill rotWithShape="1">
          <a:blip r:embed="rId3">
            <a:alphaModFix/>
          </a:blip>
          <a:srcRect b="82694" l="33878" r="26530" t="9904"/>
          <a:stretch/>
        </p:blipFill>
        <p:spPr>
          <a:xfrm>
            <a:off x="5234713" y="2441283"/>
            <a:ext cx="2811429" cy="43603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7"/>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595" name="Google Shape;595;p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77"/>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Clr>
                <a:srgbClr val="FF0000"/>
              </a:buClr>
              <a:buSzPts val="2100"/>
              <a:buChar char="●"/>
            </a:pPr>
            <a:r>
              <a:rPr b="1" lang="en" sz="2100">
                <a:solidFill>
                  <a:srgbClr val="FF0000"/>
                </a:solidFill>
              </a:rPr>
              <a:t>Causal analysis of observational data</a:t>
            </a:r>
            <a:endParaRPr b="1" sz="2100">
              <a:solidFill>
                <a:srgbClr val="FF0000"/>
              </a:solidFill>
            </a:endParaRPr>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cxnSp>
        <p:nvCxnSpPr>
          <p:cNvPr id="597" name="Google Shape;597;p77"/>
          <p:cNvCxnSpPr/>
          <p:nvPr/>
        </p:nvCxnSpPr>
        <p:spPr>
          <a:xfrm flipH="1" rot="10800000">
            <a:off x="5811700" y="2484175"/>
            <a:ext cx="737400" cy="79800"/>
          </a:xfrm>
          <a:prstGeom prst="straightConnector1">
            <a:avLst/>
          </a:prstGeom>
          <a:noFill/>
          <a:ln cap="flat" cmpd="sng" w="38100">
            <a:solidFill>
              <a:srgbClr val="FF0000"/>
            </a:solidFill>
            <a:prstDash val="solid"/>
            <a:round/>
            <a:headEnd len="med" w="med" type="none"/>
            <a:tailEnd len="med" w="med" type="none"/>
          </a:ln>
        </p:spPr>
      </p:cxnSp>
      <p:sp>
        <p:nvSpPr>
          <p:cNvPr id="598" name="Google Shape;598;p77"/>
          <p:cNvSpPr txBox="1"/>
          <p:nvPr/>
        </p:nvSpPr>
        <p:spPr>
          <a:xfrm>
            <a:off x="6571900" y="1985500"/>
            <a:ext cx="2317500" cy="1108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Helvetica Neue"/>
                <a:ea typeface="Helvetica Neue"/>
                <a:cs typeface="Helvetica Neue"/>
                <a:sym typeface="Helvetica Neue"/>
              </a:rPr>
              <a:t>“What caused </a:t>
            </a:r>
            <a:r>
              <a:rPr lang="en" sz="2000">
                <a:solidFill>
                  <a:srgbClr val="FF0000"/>
                </a:solidFill>
                <a:latin typeface="Helvetica Neue"/>
                <a:ea typeface="Helvetica Neue"/>
                <a:cs typeface="Helvetica Neue"/>
                <a:sym typeface="Helvetica Neue"/>
              </a:rPr>
              <a:t>the</a:t>
            </a:r>
            <a:r>
              <a:rPr lang="en" sz="2000">
                <a:solidFill>
                  <a:srgbClr val="FF0000"/>
                </a:solidFill>
                <a:latin typeface="Helvetica Neue"/>
                <a:ea typeface="Helvetica Neue"/>
                <a:cs typeface="Helvetica Neue"/>
                <a:sym typeface="Helvetica Neue"/>
              </a:rPr>
              <a:t> observed increase in negativity?”</a:t>
            </a:r>
            <a:endParaRPr sz="2000">
              <a:solidFill>
                <a:srgbClr val="FF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8"/>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604" name="Google Shape;604;p7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78"/>
          <p:cNvSpPr txBox="1"/>
          <p:nvPr>
            <p:ph idx="1" type="body"/>
          </p:nvPr>
        </p:nvSpPr>
        <p:spPr>
          <a:xfrm>
            <a:off x="352700" y="813325"/>
            <a:ext cx="66711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Clr>
                <a:srgbClr val="FF0000"/>
              </a:buClr>
              <a:buSzPts val="2100"/>
              <a:buChar char="●"/>
            </a:pPr>
            <a:r>
              <a:rPr b="1" lang="en" sz="2100">
                <a:solidFill>
                  <a:srgbClr val="FF0000"/>
                </a:solidFill>
              </a:rPr>
              <a:t>Learning from data</a:t>
            </a:r>
            <a:endParaRPr b="1" sz="2100">
              <a:solidFill>
                <a:srgbClr val="FF0000"/>
              </a:solidFill>
            </a:endParaRPr>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sp>
        <p:nvSpPr>
          <p:cNvPr id="606" name="Google Shape;606;p78"/>
          <p:cNvSpPr/>
          <p:nvPr/>
        </p:nvSpPr>
        <p:spPr>
          <a:xfrm>
            <a:off x="4510175" y="2898475"/>
            <a:ext cx="3114300" cy="1935300"/>
          </a:xfrm>
          <a:prstGeom prst="rect">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8"/>
          <p:cNvSpPr txBox="1"/>
          <p:nvPr/>
        </p:nvSpPr>
        <p:spPr>
          <a:xfrm>
            <a:off x="4629050" y="3932003"/>
            <a:ext cx="2936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Helvetica Neue"/>
                <a:ea typeface="Helvetica Neue"/>
                <a:cs typeface="Helvetica Neue"/>
                <a:sym typeface="Helvetica Neue"/>
              </a:rPr>
              <a:t>Quotes were attributed to speakers by a machine learning algorithm</a:t>
            </a:r>
            <a:endParaRPr sz="1500">
              <a:solidFill>
                <a:srgbClr val="FF0000"/>
              </a:solidFill>
              <a:latin typeface="Helvetica Neue"/>
              <a:ea typeface="Helvetica Neue"/>
              <a:cs typeface="Helvetica Neue"/>
              <a:sym typeface="Helvetica Neue"/>
            </a:endParaRPr>
          </a:p>
        </p:txBody>
      </p:sp>
      <p:pic>
        <p:nvPicPr>
          <p:cNvPr id="608" name="Google Shape;608;p78"/>
          <p:cNvPicPr preferRelativeResize="0"/>
          <p:nvPr/>
        </p:nvPicPr>
        <p:blipFill>
          <a:blip r:embed="rId3">
            <a:alphaModFix/>
          </a:blip>
          <a:stretch>
            <a:fillRect/>
          </a:stretch>
        </p:blipFill>
        <p:spPr>
          <a:xfrm>
            <a:off x="4629057" y="3064781"/>
            <a:ext cx="2891650" cy="913150"/>
          </a:xfrm>
          <a:prstGeom prst="rect">
            <a:avLst/>
          </a:prstGeom>
          <a:noFill/>
          <a:ln>
            <a:noFill/>
          </a:ln>
        </p:spPr>
      </p:pic>
      <p:cxnSp>
        <p:nvCxnSpPr>
          <p:cNvPr id="609" name="Google Shape;609;p78"/>
          <p:cNvCxnSpPr>
            <a:endCxn id="606" idx="1"/>
          </p:cNvCxnSpPr>
          <p:nvPr/>
        </p:nvCxnSpPr>
        <p:spPr>
          <a:xfrm>
            <a:off x="3428975" y="3053425"/>
            <a:ext cx="1081200" cy="812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9"/>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615" name="Google Shape;615;p7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79"/>
          <p:cNvSpPr txBox="1"/>
          <p:nvPr>
            <p:ph idx="1" type="body"/>
          </p:nvPr>
        </p:nvSpPr>
        <p:spPr>
          <a:xfrm>
            <a:off x="352700" y="813325"/>
            <a:ext cx="74013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Clr>
                <a:srgbClr val="FF0000"/>
              </a:buClr>
              <a:buSzPts val="2100"/>
              <a:buChar char="●"/>
            </a:pPr>
            <a:r>
              <a:rPr b="1" lang="en" sz="2100">
                <a:solidFill>
                  <a:srgbClr val="FF0000"/>
                </a:solidFill>
              </a:rPr>
              <a:t>Handling text data</a:t>
            </a:r>
            <a:endParaRPr b="1" sz="2100">
              <a:solidFill>
                <a:srgbClr val="FF0000"/>
              </a:solidFill>
            </a:endParaRPr>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SzPts val="2100"/>
              <a:buChar char="●"/>
            </a:pPr>
            <a:r>
              <a:rPr lang="en" sz="2100"/>
              <a:t>Scaling to massive data</a:t>
            </a:r>
            <a:endParaRPr sz="2100"/>
          </a:p>
        </p:txBody>
      </p:sp>
      <p:cxnSp>
        <p:nvCxnSpPr>
          <p:cNvPr id="617" name="Google Shape;617;p79"/>
          <p:cNvCxnSpPr/>
          <p:nvPr/>
        </p:nvCxnSpPr>
        <p:spPr>
          <a:xfrm flipH="1" rot="10800000">
            <a:off x="3519511" y="3093737"/>
            <a:ext cx="1124700" cy="190200"/>
          </a:xfrm>
          <a:prstGeom prst="straightConnector1">
            <a:avLst/>
          </a:prstGeom>
          <a:noFill/>
          <a:ln cap="flat" cmpd="sng" w="38100">
            <a:solidFill>
              <a:srgbClr val="FF0000"/>
            </a:solidFill>
            <a:prstDash val="solid"/>
            <a:round/>
            <a:headEnd len="med" w="med" type="none"/>
            <a:tailEnd len="med" w="med" type="none"/>
          </a:ln>
        </p:spPr>
      </p:cxnSp>
      <p:sp>
        <p:nvSpPr>
          <p:cNvPr id="618" name="Google Shape;618;p79"/>
          <p:cNvSpPr txBox="1"/>
          <p:nvPr/>
        </p:nvSpPr>
        <p:spPr>
          <a:xfrm>
            <a:off x="4652731" y="2747500"/>
            <a:ext cx="3683400" cy="1416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Helvetica Neue"/>
                <a:ea typeface="Helvetica Neue"/>
                <a:cs typeface="Helvetica Neue"/>
                <a:sym typeface="Helvetica Neue"/>
              </a:rPr>
              <a:t>Research question (“Did political discourse become more negative?”) is a question about language == text</a:t>
            </a:r>
            <a:endParaRPr sz="2000">
              <a:solidFill>
                <a:srgbClr val="FF0000"/>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0"/>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624" name="Google Shape;624;p8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80"/>
          <p:cNvSpPr txBox="1"/>
          <p:nvPr>
            <p:ph idx="1" type="body"/>
          </p:nvPr>
        </p:nvSpPr>
        <p:spPr>
          <a:xfrm>
            <a:off x="352700" y="813325"/>
            <a:ext cx="69507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Clr>
                <a:srgbClr val="FF0000"/>
              </a:buClr>
              <a:buSzPts val="2100"/>
              <a:buChar char="●"/>
            </a:pPr>
            <a:r>
              <a:rPr b="1" lang="en" sz="2100">
                <a:solidFill>
                  <a:srgbClr val="FF0000"/>
                </a:solidFill>
              </a:rPr>
              <a:t>Handling network data</a:t>
            </a:r>
            <a:endParaRPr b="1" sz="2100">
              <a:solidFill>
                <a:srgbClr val="FF0000"/>
              </a:solidFill>
            </a:endParaRPr>
          </a:p>
          <a:p>
            <a:pPr indent="-361950" lvl="0" marL="457200" rtl="0" algn="l">
              <a:spcBef>
                <a:spcPts val="0"/>
              </a:spcBef>
              <a:spcAft>
                <a:spcPts val="0"/>
              </a:spcAft>
              <a:buSzPts val="2100"/>
              <a:buChar char="●"/>
            </a:pPr>
            <a:r>
              <a:rPr lang="en" sz="2100"/>
              <a:t>Scaling to massive data</a:t>
            </a:r>
            <a:endParaRPr sz="2100"/>
          </a:p>
        </p:txBody>
      </p:sp>
      <p:cxnSp>
        <p:nvCxnSpPr>
          <p:cNvPr id="626" name="Google Shape;626;p80"/>
          <p:cNvCxnSpPr/>
          <p:nvPr/>
        </p:nvCxnSpPr>
        <p:spPr>
          <a:xfrm flipH="1" rot="10800000">
            <a:off x="3900511" y="3491990"/>
            <a:ext cx="1124700" cy="190200"/>
          </a:xfrm>
          <a:prstGeom prst="straightConnector1">
            <a:avLst/>
          </a:prstGeom>
          <a:noFill/>
          <a:ln cap="flat" cmpd="sng" w="38100">
            <a:solidFill>
              <a:srgbClr val="FF0000"/>
            </a:solidFill>
            <a:prstDash val="solid"/>
            <a:round/>
            <a:headEnd len="med" w="med" type="none"/>
            <a:tailEnd len="med" w="med" type="none"/>
          </a:ln>
        </p:spPr>
      </p:cxnSp>
      <p:sp>
        <p:nvSpPr>
          <p:cNvPr id="627" name="Google Shape;627;p80"/>
          <p:cNvSpPr txBox="1"/>
          <p:nvPr/>
        </p:nvSpPr>
        <p:spPr>
          <a:xfrm>
            <a:off x="5032583" y="2993353"/>
            <a:ext cx="3683400" cy="1723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Helvetica Neue"/>
                <a:ea typeface="Helvetica Neue"/>
                <a:cs typeface="Helvetica Neue"/>
                <a:sym typeface="Helvetica Neue"/>
              </a:rPr>
              <a:t>In follow-up work we ask: “Who speaks about whom in what way?” → Construct “who-mentions-whom” network</a:t>
            </a:r>
            <a:endParaRPr sz="2000">
              <a:solidFill>
                <a:srgbClr val="FF0000"/>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1"/>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 revisited</a:t>
            </a:r>
            <a:endParaRPr/>
          </a:p>
        </p:txBody>
      </p:sp>
      <p:sp>
        <p:nvSpPr>
          <p:cNvPr id="633" name="Google Shape;633;p8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4" name="Google Shape;634;p81"/>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spcBef>
                <a:spcPts val="0"/>
              </a:spcBef>
              <a:spcAft>
                <a:spcPts val="0"/>
              </a:spcAft>
              <a:buSzPts val="2100"/>
              <a:buChar char="●"/>
            </a:pPr>
            <a:r>
              <a:rPr lang="en" sz="2100"/>
              <a:t>Regression analysis for disentangling data</a:t>
            </a:r>
            <a:endParaRPr sz="2100"/>
          </a:p>
          <a:p>
            <a:pPr indent="-361950" lvl="0" marL="457200" rtl="0" algn="l">
              <a:spcBef>
                <a:spcPts val="0"/>
              </a:spcBef>
              <a:spcAft>
                <a:spcPts val="0"/>
              </a:spcAft>
              <a:buSzPts val="2100"/>
              <a:buChar char="●"/>
            </a:pPr>
            <a:r>
              <a:rPr lang="en" sz="2100"/>
              <a:t>Causal analysis of observational data</a:t>
            </a:r>
            <a:endParaRPr sz="2100"/>
          </a:p>
          <a:p>
            <a:pPr indent="-361950" lvl="0" marL="457200" rtl="0" algn="l">
              <a:spcBef>
                <a:spcPts val="0"/>
              </a:spcBef>
              <a:spcAft>
                <a:spcPts val="0"/>
              </a:spcAft>
              <a:buSzPts val="2100"/>
              <a:buChar char="●"/>
            </a:pPr>
            <a:r>
              <a:rPr lang="en" sz="2100"/>
              <a:t>Learning from data</a:t>
            </a:r>
            <a:endParaRPr sz="2100"/>
          </a:p>
          <a:p>
            <a:pPr indent="-361950" lvl="0" marL="457200" rtl="0" algn="l">
              <a:spcBef>
                <a:spcPts val="0"/>
              </a:spcBef>
              <a:spcAft>
                <a:spcPts val="0"/>
              </a:spcAft>
              <a:buSzPts val="2100"/>
              <a:buChar char="●"/>
            </a:pPr>
            <a:r>
              <a:rPr lang="en" sz="2100"/>
              <a:t>Handling text data</a:t>
            </a:r>
            <a:endParaRPr sz="2100"/>
          </a:p>
          <a:p>
            <a:pPr indent="-361950" lvl="0" marL="457200" rtl="0" algn="l">
              <a:spcBef>
                <a:spcPts val="0"/>
              </a:spcBef>
              <a:spcAft>
                <a:spcPts val="0"/>
              </a:spcAft>
              <a:buSzPts val="2100"/>
              <a:buChar char="●"/>
            </a:pPr>
            <a:r>
              <a:rPr lang="en" sz="2100"/>
              <a:t>Handling network data</a:t>
            </a:r>
            <a:endParaRPr sz="2100"/>
          </a:p>
          <a:p>
            <a:pPr indent="-361950" lvl="0" marL="457200" rtl="0" algn="l">
              <a:spcBef>
                <a:spcPts val="0"/>
              </a:spcBef>
              <a:spcAft>
                <a:spcPts val="0"/>
              </a:spcAft>
              <a:buClr>
                <a:srgbClr val="FF0000"/>
              </a:buClr>
              <a:buSzPts val="2100"/>
              <a:buChar char="●"/>
            </a:pPr>
            <a:r>
              <a:rPr b="1" lang="en" sz="2100">
                <a:solidFill>
                  <a:srgbClr val="FF0000"/>
                </a:solidFill>
              </a:rPr>
              <a:t>Scaling to massive data</a:t>
            </a:r>
            <a:endParaRPr b="1" sz="2100">
              <a:solidFill>
                <a:srgbClr val="FF0000"/>
              </a:solidFill>
            </a:endParaRPr>
          </a:p>
        </p:txBody>
      </p:sp>
      <p:sp>
        <p:nvSpPr>
          <p:cNvPr id="635" name="Google Shape;635;p81"/>
          <p:cNvSpPr/>
          <p:nvPr/>
        </p:nvSpPr>
        <p:spPr>
          <a:xfrm>
            <a:off x="5483525" y="2441275"/>
            <a:ext cx="3114300" cy="23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1"/>
          <p:cNvSpPr txBox="1"/>
          <p:nvPr/>
        </p:nvSpPr>
        <p:spPr>
          <a:xfrm>
            <a:off x="5602397" y="3474803"/>
            <a:ext cx="2936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Helvetica Neue"/>
                <a:ea typeface="Helvetica Neue"/>
                <a:cs typeface="Helvetica Neue"/>
                <a:sym typeface="Helvetica Neue"/>
              </a:rPr>
              <a:t>Extracting 235 million quotes from 127 million news articles (about 1 terabyte of raw text) spanning 12 years requires big-data tools (e.g., Spark)</a:t>
            </a:r>
            <a:endParaRPr sz="1500">
              <a:solidFill>
                <a:srgbClr val="FF0000"/>
              </a:solidFill>
              <a:latin typeface="Helvetica Neue"/>
              <a:ea typeface="Helvetica Neue"/>
              <a:cs typeface="Helvetica Neue"/>
              <a:sym typeface="Helvetica Neue"/>
            </a:endParaRPr>
          </a:p>
        </p:txBody>
      </p:sp>
      <p:pic>
        <p:nvPicPr>
          <p:cNvPr id="637" name="Google Shape;637;p81"/>
          <p:cNvPicPr preferRelativeResize="0"/>
          <p:nvPr/>
        </p:nvPicPr>
        <p:blipFill>
          <a:blip r:embed="rId3">
            <a:alphaModFix/>
          </a:blip>
          <a:stretch>
            <a:fillRect/>
          </a:stretch>
        </p:blipFill>
        <p:spPr>
          <a:xfrm>
            <a:off x="5602404" y="2607581"/>
            <a:ext cx="2891650" cy="913150"/>
          </a:xfrm>
          <a:prstGeom prst="rect">
            <a:avLst/>
          </a:prstGeom>
          <a:noFill/>
          <a:ln>
            <a:noFill/>
          </a:ln>
        </p:spPr>
      </p:pic>
      <p:cxnSp>
        <p:nvCxnSpPr>
          <p:cNvPr id="638" name="Google Shape;638;p81"/>
          <p:cNvCxnSpPr>
            <a:endCxn id="635" idx="1"/>
          </p:cNvCxnSpPr>
          <p:nvPr/>
        </p:nvCxnSpPr>
        <p:spPr>
          <a:xfrm flipH="1" rot="10800000">
            <a:off x="4090325" y="3627625"/>
            <a:ext cx="1393200" cy="393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82"/>
          <p:cNvSpPr txBox="1"/>
          <p:nvPr/>
        </p:nvSpPr>
        <p:spPr>
          <a:xfrm>
            <a:off x="1395150" y="751775"/>
            <a:ext cx="635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Full paper available at </a:t>
            </a:r>
            <a:r>
              <a:rPr lang="en" u="sng">
                <a:solidFill>
                  <a:schemeClr val="hlink"/>
                </a:solidFill>
                <a:latin typeface="Helvetica Neue"/>
                <a:ea typeface="Helvetica Neue"/>
                <a:cs typeface="Helvetica Neue"/>
                <a:sym typeface="Helvetica Neue"/>
                <a:hlinkClick r:id="rId3"/>
              </a:rPr>
              <a:t>https://www.nature.com/articles/s41598-023-36839-1</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645" name="Google Shape;645;p82"/>
          <p:cNvSpPr txBox="1"/>
          <p:nvPr>
            <p:ph type="title"/>
          </p:nvPr>
        </p:nvSpPr>
        <p:spPr>
          <a:xfrm>
            <a:off x="342850" y="98300"/>
            <a:ext cx="8343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Curious to learn more?</a:t>
            </a:r>
            <a:endParaRPr/>
          </a:p>
        </p:txBody>
      </p:sp>
      <p:pic>
        <p:nvPicPr>
          <p:cNvPr id="646" name="Google Shape;646;p82"/>
          <p:cNvPicPr preferRelativeResize="0"/>
          <p:nvPr/>
        </p:nvPicPr>
        <p:blipFill rotWithShape="1">
          <a:blip r:embed="rId4">
            <a:alphaModFix/>
          </a:blip>
          <a:srcRect b="36008" l="0" r="0" t="0"/>
          <a:stretch/>
        </p:blipFill>
        <p:spPr>
          <a:xfrm>
            <a:off x="2422475" y="1504050"/>
            <a:ext cx="4299051" cy="371890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3"/>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before Friday’s lab session</a:t>
            </a:r>
            <a:endParaRPr/>
          </a:p>
        </p:txBody>
      </p:sp>
      <p:sp>
        <p:nvSpPr>
          <p:cNvPr id="652" name="Google Shape;652;p83"/>
          <p:cNvSpPr txBox="1"/>
          <p:nvPr>
            <p:ph idx="1" type="body"/>
          </p:nvPr>
        </p:nvSpPr>
        <p:spPr>
          <a:xfrm>
            <a:off x="352700" y="980600"/>
            <a:ext cx="85113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solidFill>
                  <a:srgbClr val="000000"/>
                </a:solidFill>
              </a:rPr>
              <a:t>Sign up for Ed</a:t>
            </a:r>
            <a:r>
              <a:rPr lang="en"/>
              <a:t> </a:t>
            </a:r>
            <a:r>
              <a:rPr lang="en" u="sng">
                <a:solidFill>
                  <a:schemeClr val="hlink"/>
                </a:solidFill>
                <a:hlinkClick r:id="rId3"/>
              </a:rPr>
              <a:t>here</a:t>
            </a:r>
            <a:r>
              <a:rPr lang="en"/>
              <a:t> </a:t>
            </a:r>
            <a:r>
              <a:rPr lang="en"/>
              <a:t>and familiarize yourself with it</a:t>
            </a:r>
            <a:endParaRPr/>
          </a:p>
          <a:p>
            <a:pPr indent="-381000" lvl="0" marL="457200" marR="0" rtl="0" algn="l">
              <a:lnSpc>
                <a:spcPct val="115000"/>
              </a:lnSpc>
              <a:spcBef>
                <a:spcPts val="0"/>
              </a:spcBef>
              <a:spcAft>
                <a:spcPts val="0"/>
              </a:spcAft>
              <a:buSzPts val="2400"/>
              <a:buChar char="●"/>
            </a:pPr>
            <a:r>
              <a:rPr lang="en"/>
              <a:t>If you’re not on GitHub yet, sign up for GitHub</a:t>
            </a:r>
            <a:endParaRPr/>
          </a:p>
          <a:p>
            <a:pPr indent="-381000" lvl="0" marL="457200" marR="0" rtl="0" algn="l">
              <a:lnSpc>
                <a:spcPct val="115000"/>
              </a:lnSpc>
              <a:spcBef>
                <a:spcPts val="0"/>
              </a:spcBef>
              <a:spcAft>
                <a:spcPts val="0"/>
              </a:spcAft>
              <a:buSzPts val="2400"/>
              <a:buChar char="●"/>
            </a:pPr>
            <a:r>
              <a:rPr lang="en"/>
              <a:t>Start looking for 4</a:t>
            </a:r>
            <a:r>
              <a:rPr lang="en"/>
              <a:t> teammates</a:t>
            </a:r>
            <a:endParaRPr/>
          </a:p>
          <a:p>
            <a:pPr indent="-381000" lvl="1" marL="914400" marR="0" rtl="0" algn="l">
              <a:lnSpc>
                <a:spcPct val="115000"/>
              </a:lnSpc>
              <a:spcBef>
                <a:spcPts val="0"/>
              </a:spcBef>
              <a:spcAft>
                <a:spcPts val="0"/>
              </a:spcAft>
              <a:buSzPts val="2400"/>
              <a:buChar char="○"/>
            </a:pPr>
            <a:r>
              <a:rPr lang="en"/>
              <a:t>You may use “Group formation” category on Ed</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Check out</a:t>
            </a:r>
            <a:r>
              <a:rPr lang="en"/>
              <a:t> </a:t>
            </a:r>
            <a:r>
              <a:rPr lang="en" u="sng">
                <a:solidFill>
                  <a:schemeClr val="hlink"/>
                </a:solidFill>
                <a:hlinkClick r:id="rId4"/>
              </a:rPr>
              <a:t>Google Colab</a:t>
            </a:r>
            <a:r>
              <a:rPr lang="en"/>
              <a:t> and </a:t>
            </a:r>
            <a:r>
              <a:rPr lang="en" u="sng">
                <a:solidFill>
                  <a:schemeClr val="hlink"/>
                </a:solidFill>
                <a:hlinkClick r:id="rId5"/>
              </a:rPr>
              <a:t>noto</a:t>
            </a:r>
            <a:r>
              <a:rPr lang="en"/>
              <a:t> (to see if you want to use either of them)</a:t>
            </a:r>
            <a:endParaRPr/>
          </a:p>
          <a:p>
            <a:pPr indent="-381000" lvl="0" marL="457200" marR="0" rtl="0" algn="l">
              <a:lnSpc>
                <a:spcPct val="115000"/>
              </a:lnSpc>
              <a:spcBef>
                <a:spcPts val="0"/>
              </a:spcBef>
              <a:spcAft>
                <a:spcPts val="0"/>
              </a:spcAft>
              <a:buSzPts val="2400"/>
              <a:buChar char="●"/>
            </a:pPr>
            <a:r>
              <a:rPr lang="en"/>
              <a:t>Check out Exercise</a:t>
            </a:r>
            <a:r>
              <a:rPr lang="en"/>
              <a:t> 0</a:t>
            </a:r>
            <a:r>
              <a:rPr lang="en"/>
              <a:t> </a:t>
            </a:r>
            <a:r>
              <a:rPr lang="en" u="sng">
                <a:solidFill>
                  <a:schemeClr val="hlink"/>
                </a:solidFill>
                <a:hlinkClick r:id="rId6"/>
              </a:rPr>
              <a:t>here</a:t>
            </a:r>
            <a:r>
              <a:rPr lang="en"/>
              <a:t> (in </a:t>
            </a:r>
            <a:r>
              <a:rPr lang="en"/>
              <a:t>prep for Fri lab session</a:t>
            </a:r>
            <a:r>
              <a:rPr lang="en"/>
              <a:t>)</a:t>
            </a:r>
            <a:endParaRPr/>
          </a:p>
          <a:p>
            <a:pPr indent="-381000" lvl="0" marL="457200" marR="0" rtl="0" algn="l">
              <a:lnSpc>
                <a:spcPct val="115000"/>
              </a:lnSpc>
              <a:spcBef>
                <a:spcPts val="0"/>
              </a:spcBef>
              <a:spcAft>
                <a:spcPts val="0"/>
              </a:spcAft>
              <a:buSzPts val="2400"/>
              <a:buChar char="●"/>
            </a:pPr>
            <a:r>
              <a:t/>
            </a:r>
            <a:endParaRPr/>
          </a:p>
        </p:txBody>
      </p:sp>
      <p:sp>
        <p:nvSpPr>
          <p:cNvPr id="653" name="Google Shape;653;p8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83"/>
          <p:cNvPicPr preferRelativeResize="0"/>
          <p:nvPr/>
        </p:nvPicPr>
        <p:blipFill rotWithShape="1">
          <a:blip r:embed="rId7">
            <a:alphaModFix/>
          </a:blip>
          <a:srcRect b="68213" l="57723" r="30647" t="19432"/>
          <a:stretch/>
        </p:blipFill>
        <p:spPr>
          <a:xfrm>
            <a:off x="832628" y="3987075"/>
            <a:ext cx="772324" cy="63539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Any feedback? -- Let us know!</a:t>
            </a:r>
            <a:endParaRPr>
              <a:latin typeface="Helvetica Neue"/>
              <a:ea typeface="Helvetica Neue"/>
              <a:cs typeface="Helvetica Neue"/>
              <a:sym typeface="Helvetica Neue"/>
            </a:endParaRPr>
          </a:p>
        </p:txBody>
      </p:sp>
      <p:sp>
        <p:nvSpPr>
          <p:cNvPr id="660" name="Google Shape;660;p84"/>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https://go.epfl.ch/ada2023-lec1-feedback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2400">
                <a:solidFill>
                  <a:schemeClr val="dk2"/>
                </a:solidFill>
                <a:latin typeface="Helvetica Neue"/>
                <a:ea typeface="Helvetica Neue"/>
                <a:cs typeface="Helvetica Neue"/>
                <a:sym typeface="Helvetica Neue"/>
              </a:rPr>
              <a:t>Feedback form available for each lecture and lab session</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would you like the instructor to wear next time?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661" name="Google Shape;661;p8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31"/>
          <p:cNvPicPr preferRelativeResize="0"/>
          <p:nvPr/>
        </p:nvPicPr>
        <p:blipFill>
          <a:blip r:embed="rId3">
            <a:alphaModFix/>
          </a:blip>
          <a:stretch>
            <a:fillRect/>
          </a:stretch>
        </p:blipFill>
        <p:spPr>
          <a:xfrm>
            <a:off x="821000" y="0"/>
            <a:ext cx="7044809" cy="5143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32"/>
          <p:cNvPicPr preferRelativeResize="0"/>
          <p:nvPr/>
        </p:nvPicPr>
        <p:blipFill>
          <a:blip r:embed="rId3">
            <a:alphaModFix/>
          </a:blip>
          <a:stretch>
            <a:fillRect/>
          </a:stretch>
        </p:blipFill>
        <p:spPr>
          <a:xfrm>
            <a:off x="152400" y="0"/>
            <a:ext cx="8899996"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190" name="Google Shape;190;p33"/>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the process of </a:t>
            </a:r>
            <a:r>
              <a:rPr b="1" lang="en" sz="1800"/>
              <a:t>inspecting, cleaning, transforming, and modeling data</a:t>
            </a:r>
            <a:r>
              <a:rPr lang="en" sz="1800"/>
              <a:t> with the goal of </a:t>
            </a:r>
            <a:r>
              <a:rPr b="1" lang="en" sz="1800"/>
              <a:t>discovering useful information</a:t>
            </a:r>
            <a:r>
              <a:rPr lang="en" sz="1800"/>
              <a:t>, suggesting conclusions, and supporting decision-making.”</a:t>
            </a:r>
            <a:endParaRPr sz="1800"/>
          </a:p>
          <a:p>
            <a:pPr indent="0" lvl="0" marL="0" rtl="0" algn="l">
              <a:spcBef>
                <a:spcPts val="1600"/>
              </a:spcBef>
              <a:spcAft>
                <a:spcPts val="1600"/>
              </a:spcAft>
              <a:buNone/>
            </a:pPr>
            <a:r>
              <a:rPr lang="en" sz="1800"/>
              <a:t>“Data analysis has multiple facets and approaches, encompassing </a:t>
            </a:r>
            <a:r>
              <a:rPr b="1" lang="en" sz="1800"/>
              <a:t>diverse techniques</a:t>
            </a:r>
            <a:r>
              <a:rPr lang="en" sz="1800"/>
              <a:t> under a variety of names, </a:t>
            </a:r>
            <a:r>
              <a:rPr b="1" lang="en" sz="1800"/>
              <a:t>in</a:t>
            </a:r>
            <a:r>
              <a:rPr lang="en" sz="1800"/>
              <a:t> </a:t>
            </a:r>
            <a:r>
              <a:rPr b="1" lang="en" sz="1800"/>
              <a:t>different</a:t>
            </a:r>
            <a:r>
              <a:rPr lang="en" sz="1800"/>
              <a:t> business, science, and social science </a:t>
            </a:r>
            <a:r>
              <a:rPr b="1" lang="en" sz="1800"/>
              <a:t>domains</a:t>
            </a:r>
            <a:r>
              <a:rPr b="1" lang="en" sz="1800"/>
              <a:t>.</a:t>
            </a:r>
            <a:r>
              <a:rPr lang="en" sz="1800"/>
              <a:t>”</a:t>
            </a:r>
            <a:endParaRPr sz="1800"/>
          </a:p>
        </p:txBody>
      </p:sp>
      <p:pic>
        <p:nvPicPr>
          <p:cNvPr id="191" name="Google Shape;191;p33">
            <a:hlinkClick r:id="rId3"/>
          </p:cNvPr>
          <p:cNvPicPr preferRelativeResize="0"/>
          <p:nvPr/>
        </p:nvPicPr>
        <p:blipFill>
          <a:blip r:embed="rId4">
            <a:alphaModFix/>
          </a:blip>
          <a:stretch>
            <a:fillRect/>
          </a:stretch>
        </p:blipFill>
        <p:spPr>
          <a:xfrm>
            <a:off x="6807875" y="1231313"/>
            <a:ext cx="1849575" cy="1688026"/>
          </a:xfrm>
          <a:prstGeom prst="rect">
            <a:avLst/>
          </a:prstGeom>
          <a:noFill/>
          <a:ln>
            <a:noFill/>
          </a:ln>
        </p:spPr>
      </p:pic>
      <p:sp>
        <p:nvSpPr>
          <p:cNvPr id="192" name="Google Shape;192;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6627425" y="3073550"/>
            <a:ext cx="2210700" cy="2008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t>Complementary courses:</a:t>
            </a:r>
            <a:endParaRPr sz="2000">
              <a:solidFill>
                <a:srgbClr val="CC4125"/>
              </a:solidFill>
            </a:endParaRPr>
          </a:p>
          <a:p>
            <a:pPr indent="0" lvl="0" marL="0" rtl="0" algn="l">
              <a:spcBef>
                <a:spcPts val="0"/>
              </a:spcBef>
              <a:spcAft>
                <a:spcPts val="0"/>
              </a:spcAft>
              <a:buNone/>
            </a:pPr>
            <a:r>
              <a:rPr lang="en" sz="2000" u="sng">
                <a:solidFill>
                  <a:schemeClr val="hlink"/>
                </a:solidFill>
                <a:hlinkClick r:id="rId3"/>
              </a:rPr>
              <a:t>Machine learning</a:t>
            </a:r>
            <a:endParaRPr sz="2000"/>
          </a:p>
          <a:p>
            <a:pPr indent="0" lvl="0" marL="0" rtl="0" algn="l">
              <a:spcBef>
                <a:spcPts val="0"/>
              </a:spcBef>
              <a:spcAft>
                <a:spcPts val="0"/>
              </a:spcAft>
              <a:buNone/>
            </a:pPr>
            <a:r>
              <a:rPr lang="en" sz="2000" u="sng">
                <a:solidFill>
                  <a:schemeClr val="hlink"/>
                </a:solidFill>
                <a:hlinkClick r:id="rId4"/>
              </a:rPr>
              <a:t>NLP</a:t>
            </a:r>
            <a:endParaRPr sz="2000"/>
          </a:p>
          <a:p>
            <a:pPr indent="0" lvl="0" marL="0" rtl="0" algn="l">
              <a:spcBef>
                <a:spcPts val="0"/>
              </a:spcBef>
              <a:spcAft>
                <a:spcPts val="0"/>
              </a:spcAft>
              <a:buNone/>
            </a:pPr>
            <a:r>
              <a:rPr lang="en" sz="2000" u="sng">
                <a:solidFill>
                  <a:schemeClr val="hlink"/>
                </a:solidFill>
                <a:hlinkClick r:id="rId5"/>
              </a:rPr>
              <a:t>DIS</a:t>
            </a:r>
            <a:endParaRPr sz="2000"/>
          </a:p>
          <a:p>
            <a:pPr indent="0" lvl="0" marL="0" rtl="0" algn="l">
              <a:spcBef>
                <a:spcPts val="0"/>
              </a:spcBef>
              <a:spcAft>
                <a:spcPts val="0"/>
              </a:spcAft>
              <a:buNone/>
            </a:pPr>
            <a:r>
              <a:rPr lang="en" sz="2000" u="sng">
                <a:solidFill>
                  <a:schemeClr val="hlink"/>
                </a:solidFill>
                <a:hlinkClick r:id="rId6"/>
              </a:rPr>
              <a:t>Data viz</a:t>
            </a:r>
            <a:endParaRPr b="1" sz="2000">
              <a:solidFill>
                <a:srgbClr val="CC4125"/>
              </a:solidFill>
            </a:endParaRPr>
          </a:p>
        </p:txBody>
      </p:sp>
      <p:sp>
        <p:nvSpPr>
          <p:cNvPr id="198" name="Google Shape;198;p34"/>
          <p:cNvSpPr txBox="1"/>
          <p:nvPr>
            <p:ph type="title"/>
          </p:nvPr>
        </p:nvSpPr>
        <p:spPr>
          <a:xfrm>
            <a:off x="342850" y="250700"/>
            <a:ext cx="7604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Applied</a:t>
            </a:r>
            <a:r>
              <a:rPr lang="en"/>
              <a:t> data analysis</a:t>
            </a:r>
            <a:endParaRPr/>
          </a:p>
        </p:txBody>
      </p:sp>
      <p:sp>
        <p:nvSpPr>
          <p:cNvPr id="199" name="Google Shape;199;p34"/>
          <p:cNvSpPr txBox="1"/>
          <p:nvPr>
            <p:ph idx="1" type="body"/>
          </p:nvPr>
        </p:nvSpPr>
        <p:spPr>
          <a:xfrm>
            <a:off x="352700" y="1270525"/>
            <a:ext cx="6337500" cy="369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course is about </a:t>
            </a:r>
            <a:r>
              <a:rPr b="1" lang="en" sz="1800"/>
              <a:t>breadth,</a:t>
            </a:r>
            <a:r>
              <a:rPr lang="en" sz="1800"/>
              <a:t> not depth</a:t>
            </a:r>
            <a:endParaRPr sz="1800"/>
          </a:p>
          <a:p>
            <a:pPr indent="-342900" lvl="0" marL="457200" rtl="0" algn="l">
              <a:spcBef>
                <a:spcPts val="0"/>
              </a:spcBef>
              <a:spcAft>
                <a:spcPts val="0"/>
              </a:spcAft>
              <a:buSzPts val="1800"/>
              <a:buChar char="●"/>
            </a:pPr>
            <a:r>
              <a:rPr i="1" lang="en" sz="1800"/>
              <a:t>“What methods, principles, and tools are out there?”</a:t>
            </a:r>
            <a:r>
              <a:rPr lang="en" sz="1800"/>
              <a:t>, rather than </a:t>
            </a:r>
            <a:r>
              <a:rPr i="1" lang="en" sz="1800"/>
              <a:t>“How can I become an expert in deep learning for computer vision applied to images of cats?”</a:t>
            </a:r>
            <a:endParaRPr i="1" sz="1800"/>
          </a:p>
          <a:p>
            <a:pPr indent="-342900" lvl="0" marL="457200" rtl="0" algn="l">
              <a:spcBef>
                <a:spcPts val="0"/>
              </a:spcBef>
              <a:spcAft>
                <a:spcPts val="0"/>
              </a:spcAft>
              <a:buSzPts val="1800"/>
              <a:buChar char="●"/>
            </a:pPr>
            <a:r>
              <a:rPr lang="en" sz="1800"/>
              <a:t>Data science is a fast-paced, shifting field</a:t>
            </a:r>
            <a:endParaRPr sz="1800"/>
          </a:p>
          <a:p>
            <a:pPr indent="-342900" lvl="0" marL="457200" rtl="0" algn="l">
              <a:spcBef>
                <a:spcPts val="0"/>
              </a:spcBef>
              <a:spcAft>
                <a:spcPts val="0"/>
              </a:spcAft>
              <a:buSzPts val="1800"/>
              <a:buChar char="●"/>
            </a:pPr>
            <a:r>
              <a:rPr lang="en" sz="1800"/>
              <a:t>Obsessing on one tool or technique won’t pay off in a few years</a:t>
            </a:r>
            <a:endParaRPr sz="1800"/>
          </a:p>
          <a:p>
            <a:pPr indent="-342900" lvl="0" marL="457200" rtl="0" algn="l">
              <a:spcBef>
                <a:spcPts val="0"/>
              </a:spcBef>
              <a:spcAft>
                <a:spcPts val="0"/>
              </a:spcAft>
              <a:buSzPts val="1800"/>
              <a:buChar char="●"/>
            </a:pPr>
            <a:r>
              <a:rPr lang="en" sz="1800"/>
              <a:t>Be ready to explore and keep learning on your own</a:t>
            </a:r>
            <a:endParaRPr sz="1800"/>
          </a:p>
          <a:p>
            <a:pPr indent="-342900" lvl="0" marL="457200" rtl="0" algn="l">
              <a:spcBef>
                <a:spcPts val="0"/>
              </a:spcBef>
              <a:spcAft>
                <a:spcPts val="0"/>
              </a:spcAft>
              <a:buSzPts val="1800"/>
              <a:buChar char="●"/>
            </a:pPr>
            <a:r>
              <a:rPr lang="en" sz="1800"/>
              <a:t>Goal of this class: Enable you to conduct a full-fledged data science project from start to finish</a:t>
            </a:r>
            <a:endParaRPr sz="1800"/>
          </a:p>
          <a:p>
            <a:pPr indent="-342900" lvl="0" marL="457200" rtl="0" algn="l">
              <a:spcBef>
                <a:spcPts val="0"/>
              </a:spcBef>
              <a:spcAft>
                <a:spcPts val="0"/>
              </a:spcAft>
              <a:buSzPts val="1800"/>
              <a:buChar char="●"/>
            </a:pPr>
            <a:r>
              <a:rPr lang="en" sz="1800"/>
              <a:t>That said, depth matters, too… </a:t>
            </a:r>
            <a:endParaRPr sz="1800"/>
          </a:p>
        </p:txBody>
      </p:sp>
      <p:sp>
        <p:nvSpPr>
          <p:cNvPr id="200" name="Google Shape;200;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